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sldIdLst>
    <p:sldId id="293" r:id="rId6"/>
    <p:sldId id="258" r:id="rId7"/>
    <p:sldId id="260" r:id="rId8"/>
    <p:sldId id="261" r:id="rId9"/>
    <p:sldId id="262" r:id="rId10"/>
    <p:sldId id="263" r:id="rId11"/>
    <p:sldId id="264" r:id="rId12"/>
    <p:sldId id="294" r:id="rId13"/>
    <p:sldId id="265" r:id="rId14"/>
    <p:sldId id="267" r:id="rId15"/>
    <p:sldId id="269" r:id="rId16"/>
    <p:sldId id="295" r:id="rId17"/>
    <p:sldId id="296" r:id="rId18"/>
    <p:sldId id="271" r:id="rId19"/>
    <p:sldId id="272" r:id="rId20"/>
    <p:sldId id="274" r:id="rId21"/>
    <p:sldId id="275" r:id="rId22"/>
    <p:sldId id="277" r:id="rId23"/>
    <p:sldId id="292" r:id="rId24"/>
    <p:sldId id="278" r:id="rId25"/>
    <p:sldId id="279" r:id="rId26"/>
    <p:sldId id="280" r:id="rId27"/>
    <p:sldId id="281" r:id="rId28"/>
    <p:sldId id="282" r:id="rId29"/>
    <p:sldId id="284" r:id="rId30"/>
    <p:sldId id="283" r:id="rId31"/>
    <p:sldId id="285" r:id="rId32"/>
    <p:sldId id="286" r:id="rId33"/>
    <p:sldId id="287" r:id="rId34"/>
    <p:sldId id="288" r:id="rId35"/>
    <p:sldId id="289" r:id="rId36"/>
  </p:sldIdLst>
  <p:sldSz cx="18288000" cy="10287000"/>
  <p:notesSz cx="6858000" cy="9144000"/>
  <p:embeddedFontLst>
    <p:embeddedFont>
      <p:font typeface="Assistant" pitchFamily="2" charset="-79"/>
      <p:regular r:id="rId37"/>
      <p:bold r:id="rId38"/>
    </p:embeddedFont>
    <p:embeddedFont>
      <p:font typeface="Assistant Bold" charset="-79"/>
      <p:regular r:id="rId39"/>
      <p:bold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1877" autoAdjust="0"/>
  </p:normalViewPr>
  <p:slideViewPr>
    <p:cSldViewPr>
      <p:cViewPr varScale="1">
        <p:scale>
          <a:sx n="68" d="100"/>
          <a:sy n="68" d="100"/>
        </p:scale>
        <p:origin x="89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3.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3283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63910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95531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263988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631101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57545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8794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5379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35828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665897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14684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264541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C9543ED4-C401-8704-EEE4-EB6AFD2F1E32}"/>
              </a:ext>
            </a:extLst>
          </p:cNvPr>
          <p:cNvSpPr txBox="1"/>
          <p:nvPr/>
        </p:nvSpPr>
        <p:spPr>
          <a:xfrm>
            <a:off x="5300405" y="5753100"/>
            <a:ext cx="7424365" cy="757836"/>
          </a:xfrm>
          <a:prstGeom prst="rect">
            <a:avLst/>
          </a:prstGeom>
        </p:spPr>
        <p:txBody>
          <a:bodyPr lIns="0" tIns="0" rIns="0" bIns="0" rtlCol="0" anchor="t">
            <a:spAutoFit/>
          </a:bodyPr>
          <a:lstStyle/>
          <a:p>
            <a:pPr marL="0" marR="0" lvl="0" indent="0" algn="ctr" defTabSz="914400" rtl="1" eaLnBrk="1" fontAlgn="auto" latinLnBrk="0" hangingPunct="1">
              <a:lnSpc>
                <a:spcPts val="6299"/>
              </a:lnSpc>
              <a:spcBef>
                <a:spcPct val="0"/>
              </a:spcBef>
              <a:spcAft>
                <a:spcPts val="0"/>
              </a:spcAft>
              <a:buClrTx/>
              <a:buSzTx/>
              <a:buFontTx/>
              <a:buNone/>
              <a:tabLst/>
              <a:defRPr/>
            </a:pPr>
            <a:r>
              <a:rPr kumimoji="0" lang="he-IL" sz="4499" b="1" i="0" u="none" strike="noStrike" kern="1200" cap="none" spc="0" normalizeH="0" baseline="0" noProof="0" dirty="0">
                <a:ln>
                  <a:noFill/>
                </a:ln>
                <a:solidFill>
                  <a:srgbClr val="000000"/>
                </a:solidFill>
                <a:effectLst/>
                <a:uLnTx/>
                <a:uFillTx/>
                <a:latin typeface="Assistant Bold"/>
                <a:ea typeface="Assistant Bold"/>
                <a:cs typeface="Assistant Bold"/>
                <a:sym typeface="Assistant Bold"/>
                <a:rtl/>
              </a:rPr>
              <a:t>שם המתחם:</a:t>
            </a:r>
          </a:p>
        </p:txBody>
      </p:sp>
      <p:sp>
        <p:nvSpPr>
          <p:cNvPr id="2" name="TextBox 4">
            <a:extLst>
              <a:ext uri="{FF2B5EF4-FFF2-40B4-BE49-F238E27FC236}">
                <a16:creationId xmlns:a16="http://schemas.microsoft.com/office/drawing/2014/main" id="{60556DEA-E7B6-9F3F-4A92-1CDB1A2344E5}"/>
              </a:ext>
            </a:extLst>
          </p:cNvPr>
          <p:cNvSpPr txBox="1"/>
          <p:nvPr/>
        </p:nvSpPr>
        <p:spPr>
          <a:xfrm>
            <a:off x="5312128" y="6667500"/>
            <a:ext cx="7424365" cy="757836"/>
          </a:xfrm>
          <a:prstGeom prst="rect">
            <a:avLst/>
          </a:prstGeom>
        </p:spPr>
        <p:txBody>
          <a:bodyPr lIns="0" tIns="0" rIns="0" bIns="0" rtlCol="0" anchor="t">
            <a:spAutoFit/>
          </a:bodyPr>
          <a:lstStyle/>
          <a:p>
            <a:pPr marL="0" marR="0" lvl="0" indent="0" algn="ctr" defTabSz="914400" rtl="1" eaLnBrk="1" fontAlgn="auto" latinLnBrk="0" hangingPunct="1">
              <a:lnSpc>
                <a:spcPts val="6299"/>
              </a:lnSpc>
              <a:spcBef>
                <a:spcPct val="0"/>
              </a:spcBef>
              <a:spcAft>
                <a:spcPts val="0"/>
              </a:spcAft>
              <a:buClrTx/>
              <a:buSzTx/>
              <a:buFontTx/>
              <a:buNone/>
              <a:tabLst/>
              <a:defRPr/>
            </a:pPr>
            <a:r>
              <a:rPr kumimoji="0" lang="he-IL" sz="4499" b="1" i="0" u="none" strike="noStrike" kern="1200" cap="none" spc="0" normalizeH="0" baseline="0" noProof="0" dirty="0">
                <a:ln>
                  <a:noFill/>
                </a:ln>
                <a:solidFill>
                  <a:srgbClr val="000000"/>
                </a:solidFill>
                <a:effectLst/>
                <a:uLnTx/>
                <a:uFillTx/>
                <a:latin typeface="Assistant Bold"/>
                <a:ea typeface="Assistant Bold"/>
                <a:cs typeface="Assistant Bold"/>
                <a:sym typeface="Assistant Bold"/>
                <a:rtl/>
              </a:rPr>
              <a:t>שם השכונה:</a:t>
            </a:r>
          </a:p>
        </p:txBody>
      </p:sp>
    </p:spTree>
    <p:extLst>
      <p:ext uri="{BB962C8B-B14F-4D97-AF65-F5344CB8AC3E}">
        <p14:creationId xmlns:p14="http://schemas.microsoft.com/office/powerpoint/2010/main" val="1356208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439400" y="1028700"/>
            <a:ext cx="6819900" cy="857250"/>
            <a:chOff x="0" y="0"/>
            <a:chExt cx="1796188" cy="225778"/>
          </a:xfrm>
        </p:grpSpPr>
        <p:sp>
          <p:nvSpPr>
            <p:cNvPr id="6" name="Freeform 6"/>
            <p:cNvSpPr/>
            <p:nvPr/>
          </p:nvSpPr>
          <p:spPr>
            <a:xfrm>
              <a:off x="0" y="0"/>
              <a:ext cx="1796188" cy="225778"/>
            </a:xfrm>
            <a:custGeom>
              <a:avLst/>
              <a:gdLst/>
              <a:ahLst/>
              <a:cxnLst/>
              <a:rect l="l" t="t" r="r" b="b"/>
              <a:pathLst>
                <a:path w="1796188" h="225778">
                  <a:moveTo>
                    <a:pt x="0" y="0"/>
                  </a:moveTo>
                  <a:lnTo>
                    <a:pt x="1796188" y="0"/>
                  </a:lnTo>
                  <a:lnTo>
                    <a:pt x="179618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179618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4142467" y="1023937"/>
            <a:ext cx="2932733"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פרטי המתחם</a:t>
            </a:r>
          </a:p>
        </p:txBody>
      </p:sp>
      <p:sp>
        <p:nvSpPr>
          <p:cNvPr id="9" name="TextBox 9"/>
          <p:cNvSpPr txBox="1"/>
          <p:nvPr/>
        </p:nvSpPr>
        <p:spPr>
          <a:xfrm>
            <a:off x="14782800" y="2654300"/>
            <a:ext cx="2758157" cy="4275466"/>
          </a:xfrm>
          <a:prstGeom prst="rect">
            <a:avLst/>
          </a:prstGeom>
        </p:spPr>
        <p:txBody>
          <a:bodyPr lIns="0" tIns="0" rIns="0" bIns="0" rtlCol="0" anchor="t">
            <a:spAutoFit/>
          </a:bodyPr>
          <a:lstStyle/>
          <a:p>
            <a:pPr algn="r" rtl="1">
              <a:lnSpc>
                <a:spcPts val="4199"/>
              </a:lnSpc>
            </a:pPr>
            <a:r>
              <a:rPr lang="he-IL" sz="2999" dirty="0">
                <a:solidFill>
                  <a:srgbClr val="000000"/>
                </a:solidFill>
                <a:latin typeface="Assistant"/>
                <a:ea typeface="Assistant"/>
                <a:cs typeface="Assistant"/>
                <a:sym typeface="Assistant"/>
                <a:rtl/>
              </a:rPr>
              <a:t>יזם:</a:t>
            </a:r>
          </a:p>
          <a:p>
            <a:pPr algn="r" rtl="1">
              <a:lnSpc>
                <a:spcPts val="4199"/>
              </a:lnSpc>
            </a:pPr>
            <a:r>
              <a:rPr lang="he-IL" sz="2999" dirty="0">
                <a:solidFill>
                  <a:srgbClr val="000000"/>
                </a:solidFill>
                <a:latin typeface="Assistant"/>
                <a:ea typeface="Assistant"/>
                <a:cs typeface="Assistant"/>
                <a:sym typeface="Assistant"/>
                <a:rtl/>
              </a:rPr>
              <a:t>מנהל פרויקט:</a:t>
            </a:r>
          </a:p>
          <a:p>
            <a:pPr algn="r" rtl="1">
              <a:lnSpc>
                <a:spcPts val="4199"/>
              </a:lnSpc>
            </a:pPr>
            <a:r>
              <a:rPr lang="he-IL" sz="2999" dirty="0">
                <a:solidFill>
                  <a:srgbClr val="000000"/>
                </a:solidFill>
                <a:latin typeface="Assistant"/>
                <a:ea typeface="Assistant"/>
                <a:cs typeface="Assistant"/>
                <a:sym typeface="Assistant"/>
                <a:rtl/>
              </a:rPr>
              <a:t>אדריכל:</a:t>
            </a:r>
          </a:p>
          <a:p>
            <a:pPr algn="r" rtl="1">
              <a:lnSpc>
                <a:spcPts val="4199"/>
              </a:lnSpc>
            </a:pPr>
            <a:r>
              <a:rPr lang="he-IL" sz="2999" dirty="0">
                <a:solidFill>
                  <a:srgbClr val="000000"/>
                </a:solidFill>
                <a:latin typeface="Assistant"/>
                <a:ea typeface="Assistant"/>
                <a:cs typeface="Assistant"/>
                <a:sym typeface="Assistant"/>
                <a:rtl/>
              </a:rPr>
              <a:t>שמאי </a:t>
            </a:r>
            <a:r>
              <a:rPr lang="he-IL" sz="2999" dirty="0" err="1">
                <a:solidFill>
                  <a:srgbClr val="000000"/>
                </a:solidFill>
                <a:latin typeface="Assistant"/>
                <a:ea typeface="Assistant"/>
                <a:cs typeface="Assistant"/>
                <a:sym typeface="Assistant"/>
                <a:rtl/>
              </a:rPr>
              <a:t>התכנית</a:t>
            </a:r>
            <a:r>
              <a:rPr lang="he-IL" sz="2999" dirty="0">
                <a:solidFill>
                  <a:srgbClr val="000000"/>
                </a:solidFill>
                <a:latin typeface="Assistant"/>
                <a:ea typeface="Assistant"/>
                <a:cs typeface="Assistant"/>
                <a:sym typeface="Assistant"/>
                <a:rtl/>
              </a:rPr>
              <a:t>:</a:t>
            </a:r>
          </a:p>
          <a:p>
            <a:pPr algn="r" rtl="1">
              <a:lnSpc>
                <a:spcPts val="4199"/>
              </a:lnSpc>
            </a:pPr>
            <a:r>
              <a:rPr lang="he-IL" sz="2999" dirty="0">
                <a:solidFill>
                  <a:srgbClr val="000000"/>
                </a:solidFill>
                <a:latin typeface="Assistant"/>
                <a:ea typeface="Assistant"/>
                <a:cs typeface="Assistant"/>
                <a:sym typeface="Assistant"/>
                <a:rtl/>
              </a:rPr>
              <a:t>יועץ חברתי:</a:t>
            </a:r>
          </a:p>
          <a:p>
            <a:pPr algn="r" rtl="1">
              <a:lnSpc>
                <a:spcPts val="4199"/>
              </a:lnSpc>
            </a:pPr>
            <a:r>
              <a:rPr lang="he-IL" sz="2999" dirty="0">
                <a:solidFill>
                  <a:srgbClr val="000000"/>
                </a:solidFill>
                <a:latin typeface="Assistant"/>
                <a:ea typeface="Assistant"/>
                <a:cs typeface="Assistant"/>
                <a:sym typeface="Assistant"/>
                <a:rtl/>
              </a:rPr>
              <a:t>יועץ תנועה וכבישים:</a:t>
            </a:r>
          </a:p>
          <a:p>
            <a:pPr algn="r" rtl="1">
              <a:lnSpc>
                <a:spcPts val="4199"/>
              </a:lnSpc>
            </a:pPr>
            <a:r>
              <a:rPr lang="he-IL" sz="2999" dirty="0">
                <a:solidFill>
                  <a:srgbClr val="000000"/>
                </a:solidFill>
                <a:latin typeface="Assistant"/>
                <a:ea typeface="Assistant"/>
                <a:cs typeface="Assistant"/>
                <a:sym typeface="Assistant"/>
                <a:rtl/>
              </a:rPr>
              <a:t>טלפון איש קשר:</a:t>
            </a:r>
          </a:p>
          <a:p>
            <a:pPr algn="r" rtl="1">
              <a:lnSpc>
                <a:spcPts val="4199"/>
              </a:lnSpc>
              <a:spcBef>
                <a:spcPct val="0"/>
              </a:spcBef>
            </a:pPr>
            <a:r>
              <a:rPr lang="he-IL" sz="2999" dirty="0">
                <a:solidFill>
                  <a:srgbClr val="000000"/>
                </a:solidFill>
                <a:latin typeface="Assistant"/>
                <a:ea typeface="Assistant"/>
                <a:cs typeface="Assistant"/>
                <a:sym typeface="Assistant"/>
                <a:rtl/>
              </a:rPr>
              <a:t>דוא"ל איש קשר:</a:t>
            </a:r>
          </a:p>
        </p:txBody>
      </p:sp>
      <p:sp>
        <p:nvSpPr>
          <p:cNvPr id="10" name="TextBox 10"/>
          <p:cNvSpPr txBox="1"/>
          <p:nvPr/>
        </p:nvSpPr>
        <p:spPr>
          <a:xfrm>
            <a:off x="8258175" y="2558535"/>
            <a:ext cx="3309863" cy="6429902"/>
          </a:xfrm>
          <a:prstGeom prst="rect">
            <a:avLst/>
          </a:prstGeom>
        </p:spPr>
        <p:txBody>
          <a:bodyPr lIns="0" tIns="0" rIns="0" bIns="0" rtlCol="0" anchor="t">
            <a:spAutoFit/>
          </a:bodyPr>
          <a:lstStyle/>
          <a:p>
            <a:pPr algn="r" rtl="1">
              <a:lnSpc>
                <a:spcPts val="4199"/>
              </a:lnSpc>
            </a:pPr>
            <a:r>
              <a:rPr lang="he-IL" sz="2999" b="1" dirty="0">
                <a:solidFill>
                  <a:srgbClr val="000000"/>
                </a:solidFill>
                <a:latin typeface="Assistant"/>
                <a:ea typeface="Assistant"/>
                <a:cs typeface="Assistant"/>
                <a:sym typeface="Assistant"/>
                <a:rtl/>
              </a:rPr>
              <a:t>מצב קיים</a:t>
            </a:r>
          </a:p>
          <a:p>
            <a:pPr algn="r" rtl="1">
              <a:lnSpc>
                <a:spcPts val="4199"/>
              </a:lnSpc>
            </a:pPr>
            <a:r>
              <a:rPr lang="he-IL" sz="2999" dirty="0">
                <a:solidFill>
                  <a:srgbClr val="000000"/>
                </a:solidFill>
                <a:latin typeface="Assistant"/>
                <a:ea typeface="Assistant"/>
                <a:cs typeface="Assistant"/>
                <a:sym typeface="Assistant"/>
                <a:rtl/>
              </a:rPr>
              <a:t>גושים:</a:t>
            </a:r>
          </a:p>
          <a:p>
            <a:pPr algn="r" rtl="1">
              <a:lnSpc>
                <a:spcPts val="4199"/>
              </a:lnSpc>
            </a:pPr>
            <a:r>
              <a:rPr lang="he-IL" sz="2999" dirty="0">
                <a:solidFill>
                  <a:srgbClr val="000000"/>
                </a:solidFill>
                <a:latin typeface="Assistant"/>
                <a:ea typeface="Assistant"/>
                <a:cs typeface="Assistant"/>
                <a:sym typeface="Assistant"/>
                <a:rtl/>
              </a:rPr>
              <a:t>חלקות</a:t>
            </a:r>
            <a:r>
              <a:rPr lang="ar-EG" sz="2999" dirty="0">
                <a:solidFill>
                  <a:srgbClr val="000000"/>
                </a:solidFill>
                <a:latin typeface="Assistant"/>
                <a:ea typeface="Assistant"/>
                <a:cs typeface="Assistant"/>
                <a:sym typeface="Assistant"/>
                <a:rtl/>
              </a:rPr>
              <a:t>:</a:t>
            </a:r>
          </a:p>
          <a:p>
            <a:pPr algn="r" rtl="1">
              <a:lnSpc>
                <a:spcPts val="4199"/>
              </a:lnSpc>
            </a:pPr>
            <a:r>
              <a:rPr lang="he-IL" sz="2999" dirty="0">
                <a:solidFill>
                  <a:srgbClr val="000000"/>
                </a:solidFill>
                <a:latin typeface="Assistant"/>
                <a:ea typeface="Assistant"/>
                <a:cs typeface="Assistant"/>
                <a:sym typeface="Assistant"/>
                <a:rtl/>
              </a:rPr>
              <a:t>מגרשים:</a:t>
            </a:r>
          </a:p>
          <a:p>
            <a:pPr algn="r" rtl="1">
              <a:lnSpc>
                <a:spcPts val="4199"/>
              </a:lnSpc>
            </a:pPr>
            <a:r>
              <a:rPr lang="he-IL" sz="2999" dirty="0">
                <a:solidFill>
                  <a:srgbClr val="000000"/>
                </a:solidFill>
                <a:latin typeface="Assistant"/>
                <a:ea typeface="Assistant"/>
                <a:cs typeface="Assistant"/>
                <a:sym typeface="Assistant"/>
                <a:rtl/>
              </a:rPr>
              <a:t>שטח המתחם בדונם:</a:t>
            </a:r>
          </a:p>
          <a:p>
            <a:pPr algn="r" rtl="1">
              <a:lnSpc>
                <a:spcPts val="4199"/>
              </a:lnSpc>
            </a:pPr>
            <a:r>
              <a:rPr lang="he-IL" sz="2999" dirty="0">
                <a:solidFill>
                  <a:srgbClr val="000000"/>
                </a:solidFill>
                <a:latin typeface="Assistant"/>
                <a:ea typeface="Assistant"/>
                <a:cs typeface="Assistant"/>
                <a:sym typeface="Assistant"/>
                <a:rtl/>
              </a:rPr>
              <a:t>תכניות החלות במתחם:</a:t>
            </a:r>
          </a:p>
          <a:p>
            <a:pPr algn="r" rtl="1">
              <a:lnSpc>
                <a:spcPts val="4199"/>
              </a:lnSpc>
            </a:pPr>
            <a:r>
              <a:rPr lang="he-IL" sz="2999" dirty="0">
                <a:solidFill>
                  <a:srgbClr val="000000"/>
                </a:solidFill>
                <a:latin typeface="Assistant"/>
                <a:ea typeface="Assistant"/>
                <a:cs typeface="Assistant"/>
                <a:sym typeface="Assistant"/>
                <a:rtl/>
              </a:rPr>
              <a:t>ייעודים קיימים:</a:t>
            </a:r>
          </a:p>
          <a:p>
            <a:pPr algn="r" rtl="1">
              <a:lnSpc>
                <a:spcPts val="4199"/>
              </a:lnSpc>
            </a:pPr>
            <a:r>
              <a:rPr lang="he-IL" sz="2999" dirty="0">
                <a:solidFill>
                  <a:srgbClr val="000000"/>
                </a:solidFill>
                <a:latin typeface="Assistant"/>
                <a:ea typeface="Assistant"/>
                <a:cs typeface="Assistant"/>
                <a:sym typeface="Assistant"/>
                <a:rtl/>
              </a:rPr>
              <a:t>יחידות דיור נכנסות:</a:t>
            </a:r>
          </a:p>
          <a:p>
            <a:pPr algn="r" rtl="1">
              <a:lnSpc>
                <a:spcPts val="4199"/>
              </a:lnSpc>
            </a:pPr>
            <a:r>
              <a:rPr lang="he-IL" sz="2999" dirty="0">
                <a:solidFill>
                  <a:srgbClr val="000000"/>
                </a:solidFill>
                <a:latin typeface="Assistant"/>
                <a:ea typeface="Assistant"/>
                <a:cs typeface="Assistant"/>
                <a:sym typeface="Assistant"/>
                <a:rtl/>
              </a:rPr>
              <a:t>צפיפות לדונם ברוטו:</a:t>
            </a:r>
          </a:p>
          <a:p>
            <a:pPr algn="r" rtl="1">
              <a:lnSpc>
                <a:spcPts val="4199"/>
              </a:lnSpc>
            </a:pPr>
            <a:r>
              <a:rPr lang="he-IL" sz="2999" dirty="0">
                <a:solidFill>
                  <a:srgbClr val="000000"/>
                </a:solidFill>
                <a:latin typeface="Assistant"/>
                <a:ea typeface="Assistant"/>
                <a:cs typeface="Assistant"/>
                <a:sym typeface="Assistant"/>
                <a:rtl/>
              </a:rPr>
              <a:t>צפיפות לדונם נטו:</a:t>
            </a:r>
          </a:p>
          <a:p>
            <a:pPr algn="r" rtl="1">
              <a:lnSpc>
                <a:spcPts val="4199"/>
              </a:lnSpc>
            </a:pPr>
            <a:r>
              <a:rPr lang="he-IL" sz="2999" dirty="0">
                <a:solidFill>
                  <a:srgbClr val="000000"/>
                </a:solidFill>
                <a:latin typeface="Assistant"/>
                <a:ea typeface="Assistant"/>
                <a:cs typeface="Assistant"/>
                <a:sym typeface="Assistant"/>
                <a:rtl/>
              </a:rPr>
              <a:t>מספר בניינים קיימים:</a:t>
            </a:r>
          </a:p>
          <a:p>
            <a:pPr algn="r" rtl="1">
              <a:lnSpc>
                <a:spcPts val="4199"/>
              </a:lnSpc>
              <a:spcBef>
                <a:spcPct val="0"/>
              </a:spcBef>
            </a:pPr>
            <a:r>
              <a:rPr lang="he-IL" sz="2999" dirty="0">
                <a:solidFill>
                  <a:srgbClr val="000000"/>
                </a:solidFill>
                <a:latin typeface="Assistant"/>
                <a:ea typeface="Assistant"/>
                <a:cs typeface="Assistant"/>
                <a:sym typeface="Assistant"/>
                <a:rtl/>
              </a:rPr>
              <a:t>מספר בניינים להריסה:</a:t>
            </a:r>
          </a:p>
        </p:txBody>
      </p:sp>
      <p:sp>
        <p:nvSpPr>
          <p:cNvPr id="11" name="TextBox 11"/>
          <p:cNvSpPr txBox="1"/>
          <p:nvPr/>
        </p:nvSpPr>
        <p:spPr>
          <a:xfrm>
            <a:off x="1905000" y="2558535"/>
            <a:ext cx="3138413" cy="3736857"/>
          </a:xfrm>
          <a:prstGeom prst="rect">
            <a:avLst/>
          </a:prstGeom>
        </p:spPr>
        <p:txBody>
          <a:bodyPr lIns="0" tIns="0" rIns="0" bIns="0" rtlCol="0" anchor="t">
            <a:spAutoFit/>
          </a:bodyPr>
          <a:lstStyle/>
          <a:p>
            <a:pPr algn="r" rtl="1">
              <a:lnSpc>
                <a:spcPts val="4199"/>
              </a:lnSpc>
            </a:pPr>
            <a:r>
              <a:rPr lang="he-IL" sz="2999" b="1" dirty="0">
                <a:solidFill>
                  <a:srgbClr val="000000"/>
                </a:solidFill>
                <a:latin typeface="Assistant"/>
                <a:ea typeface="Assistant"/>
                <a:cs typeface="Assistant"/>
                <a:sym typeface="Assistant"/>
                <a:rtl/>
              </a:rPr>
              <a:t>מצב מוצע</a:t>
            </a:r>
          </a:p>
          <a:p>
            <a:pPr algn="r" rtl="1">
              <a:lnSpc>
                <a:spcPts val="4199"/>
              </a:lnSpc>
            </a:pPr>
            <a:r>
              <a:rPr lang="he-IL" sz="2999" dirty="0">
                <a:solidFill>
                  <a:srgbClr val="000000"/>
                </a:solidFill>
                <a:latin typeface="Assistant"/>
                <a:ea typeface="Assistant"/>
                <a:cs typeface="Assistant"/>
                <a:sym typeface="Assistant"/>
                <a:rtl/>
              </a:rPr>
              <a:t>מס' קומות מבוקשות:</a:t>
            </a:r>
          </a:p>
          <a:p>
            <a:pPr algn="r" rtl="1">
              <a:lnSpc>
                <a:spcPts val="4199"/>
              </a:lnSpc>
            </a:pPr>
            <a:r>
              <a:rPr lang="he-IL" sz="2999" dirty="0">
                <a:solidFill>
                  <a:srgbClr val="000000"/>
                </a:solidFill>
                <a:latin typeface="Assistant"/>
                <a:ea typeface="Assistant"/>
                <a:cs typeface="Assistant"/>
                <a:sym typeface="Assistant"/>
                <a:rtl/>
              </a:rPr>
              <a:t>יחידות דיור מוצעות:</a:t>
            </a:r>
          </a:p>
          <a:p>
            <a:pPr algn="r" rtl="1">
              <a:lnSpc>
                <a:spcPts val="4199"/>
              </a:lnSpc>
            </a:pPr>
            <a:r>
              <a:rPr lang="he-IL" sz="2999" dirty="0">
                <a:solidFill>
                  <a:srgbClr val="000000"/>
                </a:solidFill>
                <a:latin typeface="Assistant"/>
                <a:ea typeface="Assistant"/>
                <a:cs typeface="Assistant"/>
                <a:sym typeface="Assistant"/>
                <a:rtl/>
              </a:rPr>
              <a:t>תוספת יח"ד:</a:t>
            </a:r>
          </a:p>
          <a:p>
            <a:pPr algn="r" rtl="1">
              <a:lnSpc>
                <a:spcPts val="4199"/>
              </a:lnSpc>
            </a:pPr>
            <a:r>
              <a:rPr lang="he-IL" sz="2999" dirty="0">
                <a:solidFill>
                  <a:srgbClr val="000000"/>
                </a:solidFill>
                <a:latin typeface="Assistant"/>
                <a:ea typeface="Assistant"/>
                <a:cs typeface="Assistant"/>
                <a:sym typeface="Assistant"/>
                <a:rtl/>
              </a:rPr>
              <a:t>מכפיל יח"ד:</a:t>
            </a:r>
          </a:p>
          <a:p>
            <a:pPr algn="r" rtl="1">
              <a:lnSpc>
                <a:spcPts val="4199"/>
              </a:lnSpc>
            </a:pPr>
            <a:r>
              <a:rPr lang="he-IL" sz="2999" dirty="0">
                <a:solidFill>
                  <a:srgbClr val="000000"/>
                </a:solidFill>
                <a:latin typeface="Assistant"/>
                <a:ea typeface="Assistant"/>
                <a:cs typeface="Assistant"/>
                <a:sym typeface="Assistant"/>
                <a:rtl/>
              </a:rPr>
              <a:t>צפיפות לדונם ברוטו:</a:t>
            </a:r>
          </a:p>
          <a:p>
            <a:pPr algn="r" rtl="1">
              <a:lnSpc>
                <a:spcPts val="4199"/>
              </a:lnSpc>
              <a:spcBef>
                <a:spcPct val="0"/>
              </a:spcBef>
            </a:pPr>
            <a:r>
              <a:rPr lang="he-IL" sz="2999" dirty="0">
                <a:solidFill>
                  <a:srgbClr val="000000"/>
                </a:solidFill>
                <a:latin typeface="Assistant"/>
                <a:ea typeface="Assistant"/>
                <a:cs typeface="Assistant"/>
                <a:sym typeface="Assistant"/>
                <a:rtl/>
              </a:rPr>
              <a:t>צפיפות לדונם נטו:</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p:nvPr/>
        </p:nvSpPr>
        <p:spPr>
          <a:xfrm>
            <a:off x="304800" y="2705100"/>
            <a:ext cx="16230600" cy="504825"/>
          </a:xfrm>
          <a:prstGeom prst="rect">
            <a:avLst/>
          </a:prstGeom>
        </p:spPr>
        <p:txBody>
          <a:bodyPr lIns="0" tIns="0" rIns="0" bIns="0" rtlCol="0" anchor="t">
            <a:spAutoFit/>
          </a:bodyPr>
          <a:lstStyle/>
          <a:p>
            <a:pPr algn="r" rtl="1">
              <a:lnSpc>
                <a:spcPts val="4199"/>
              </a:lnSpc>
              <a:spcBef>
                <a:spcPct val="0"/>
              </a:spcBef>
            </a:pPr>
            <a:r>
              <a:rPr lang="he-IL" sz="2999" dirty="0">
                <a:solidFill>
                  <a:srgbClr val="000000"/>
                </a:solidFill>
                <a:latin typeface="Assistant"/>
                <a:ea typeface="Assistant"/>
                <a:cs typeface="Assistant"/>
                <a:sym typeface="Assistant"/>
                <a:rtl/>
              </a:rPr>
              <a:t>מיקום על גבי תצ"א של העיר/מיקום המתחם מודגש</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p:nvPr/>
        </p:nvSpPr>
        <p:spPr>
          <a:xfrm>
            <a:off x="1028700" y="2654300"/>
            <a:ext cx="16230600" cy="1552575"/>
          </a:xfrm>
          <a:prstGeom prst="rect">
            <a:avLst/>
          </a:prstGeom>
        </p:spPr>
        <p:txBody>
          <a:bodyPr lIns="0" tIns="0" rIns="0" bIns="0" rtlCol="0" anchor="t">
            <a:spAutoFit/>
          </a:bodyPr>
          <a:lstStyle/>
          <a:p>
            <a:pPr algn="r" rtl="1">
              <a:lnSpc>
                <a:spcPts val="4199"/>
              </a:lnSpc>
            </a:pPr>
            <a:r>
              <a:rPr lang="he-IL" sz="2999">
                <a:solidFill>
                  <a:srgbClr val="000000"/>
                </a:solidFill>
                <a:latin typeface="Assistant"/>
                <a:ea typeface="Assistant"/>
                <a:cs typeface="Assistant"/>
                <a:sym typeface="Assistant"/>
                <a:rtl/>
              </a:rPr>
              <a:t>מיקום על גבי תצ"א של השכונה</a:t>
            </a:r>
          </a:p>
          <a:p>
            <a:pPr algn="r" rtl="1">
              <a:lnSpc>
                <a:spcPts val="4199"/>
              </a:lnSpc>
              <a:spcBef>
                <a:spcPct val="0"/>
              </a:spcBef>
            </a:pPr>
            <a:r>
              <a:rPr lang="he-IL" sz="2999">
                <a:solidFill>
                  <a:srgbClr val="000000"/>
                </a:solidFill>
                <a:latin typeface="Assistant"/>
                <a:ea typeface="Assistant"/>
                <a:cs typeface="Assistant"/>
                <a:sym typeface="Assistant"/>
                <a:rtl/>
              </a:rPr>
              <a:t>מיקום המתחם מודגש</a:t>
            </a:r>
          </a:p>
          <a:p>
            <a:pPr algn="r" rtl="1">
              <a:lnSpc>
                <a:spcPts val="4199"/>
              </a:lnSpc>
              <a:spcBef>
                <a:spcPct val="0"/>
              </a:spcBef>
            </a:pPr>
            <a:r>
              <a:rPr lang="he-IL" sz="2999">
                <a:solidFill>
                  <a:srgbClr val="000000"/>
                </a:solidFill>
                <a:latin typeface="Assistant"/>
                <a:ea typeface="Assistant"/>
                <a:cs typeface="Assistant"/>
                <a:sym typeface="Assistant"/>
                <a:rtl/>
              </a:rPr>
              <a:t>סימון צירי תנועה ראשיים</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10439400" y="703213"/>
            <a:ext cx="6819900" cy="1182737"/>
          </a:xfrm>
          <a:prstGeom prst="rect">
            <a:avLst/>
          </a:prstGeom>
        </p:spPr>
        <p:txBody>
          <a:bodyPr lIns="50800" tIns="50800" rIns="50800" bIns="50800" rtlCol="0" anchor="ctr"/>
          <a:lstStyle/>
          <a:p>
            <a:pPr algn="ctr">
              <a:lnSpc>
                <a:spcPts val="2659"/>
              </a:lnSpc>
            </a:pPr>
            <a:endParaRPr/>
          </a:p>
        </p:txBody>
      </p:sp>
      <p:sp>
        <p:nvSpPr>
          <p:cNvPr id="9" name="TextBox 9"/>
          <p:cNvSpPr txBox="1"/>
          <p:nvPr/>
        </p:nvSpPr>
        <p:spPr>
          <a:xfrm>
            <a:off x="1028700" y="2654300"/>
            <a:ext cx="16230600" cy="504825"/>
          </a:xfrm>
          <a:prstGeom prst="rect">
            <a:avLst/>
          </a:prstGeom>
        </p:spPr>
        <p:txBody>
          <a:bodyPr lIns="0" tIns="0" rIns="0" bIns="0" rtlCol="0" anchor="t">
            <a:spAutoFit/>
          </a:bodyPr>
          <a:lstStyle/>
          <a:p>
            <a:pPr algn="r" rtl="1">
              <a:lnSpc>
                <a:spcPts val="4199"/>
              </a:lnSpc>
              <a:spcBef>
                <a:spcPct val="0"/>
              </a:spcBef>
            </a:pPr>
            <a:r>
              <a:rPr lang="he-IL" sz="2999">
                <a:solidFill>
                  <a:srgbClr val="000000"/>
                </a:solidFill>
                <a:latin typeface="Assistant"/>
                <a:ea typeface="Assistant"/>
                <a:cs typeface="Assistant"/>
                <a:sym typeface="Assistant"/>
                <a:rtl/>
              </a:rPr>
              <a:t>תצ"א של גבולות המתחם – קו כחול</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p:nvPr/>
        </p:nvSpPr>
        <p:spPr>
          <a:xfrm>
            <a:off x="1028700" y="2654300"/>
            <a:ext cx="16230600" cy="1043812"/>
          </a:xfrm>
          <a:prstGeom prst="rect">
            <a:avLst/>
          </a:prstGeom>
        </p:spPr>
        <p:txBody>
          <a:bodyPr lIns="0" tIns="0" rIns="0" bIns="0" rtlCol="0" anchor="t">
            <a:spAutoFit/>
          </a:bodyPr>
          <a:lstStyle/>
          <a:p>
            <a:pPr algn="r" rtl="1">
              <a:lnSpc>
                <a:spcPts val="4199"/>
              </a:lnSpc>
            </a:pPr>
            <a:r>
              <a:rPr lang="he-IL" sz="2999" dirty="0">
                <a:solidFill>
                  <a:srgbClr val="000000"/>
                </a:solidFill>
                <a:latin typeface="Assistant"/>
                <a:ea typeface="Assistant"/>
                <a:cs typeface="Assistant"/>
                <a:sym typeface="Assistant"/>
                <a:rtl/>
              </a:rPr>
              <a:t>סימון המתחם על רקע תכנית מתאר כוללנית מאושרת או בהליכים</a:t>
            </a:r>
          </a:p>
          <a:p>
            <a:pPr algn="r" rtl="1">
              <a:lnSpc>
                <a:spcPts val="4199"/>
              </a:lnSpc>
              <a:spcBef>
                <a:spcPct val="0"/>
              </a:spcBef>
            </a:pPr>
            <a:r>
              <a:rPr lang="he-IL" sz="2999" dirty="0">
                <a:solidFill>
                  <a:srgbClr val="000000"/>
                </a:solidFill>
                <a:latin typeface="Assistant"/>
                <a:ea typeface="Assistant"/>
                <a:cs typeface="Assistant"/>
                <a:sym typeface="Assistant"/>
                <a:rtl/>
              </a:rPr>
              <a:t>(במידה ויש)</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p:nvPr/>
        </p:nvSpPr>
        <p:spPr>
          <a:xfrm>
            <a:off x="1028700" y="2654300"/>
            <a:ext cx="16230600" cy="1043812"/>
          </a:xfrm>
          <a:prstGeom prst="rect">
            <a:avLst/>
          </a:prstGeom>
        </p:spPr>
        <p:txBody>
          <a:bodyPr lIns="0" tIns="0" rIns="0" bIns="0" rtlCol="0" anchor="t">
            <a:spAutoFit/>
          </a:bodyPr>
          <a:lstStyle/>
          <a:p>
            <a:pPr algn="r" rtl="1">
              <a:lnSpc>
                <a:spcPts val="4199"/>
              </a:lnSpc>
            </a:pPr>
            <a:r>
              <a:rPr lang="he-IL" sz="2999" dirty="0">
                <a:solidFill>
                  <a:srgbClr val="000000"/>
                </a:solidFill>
                <a:latin typeface="Assistant"/>
                <a:ea typeface="Assistant"/>
                <a:cs typeface="Assistant"/>
                <a:sym typeface="Assistant"/>
                <a:rtl/>
              </a:rPr>
              <a:t>סימון המתחם על רקע תכנית אב שכונתית</a:t>
            </a:r>
          </a:p>
          <a:p>
            <a:pPr algn="r" rtl="1">
              <a:lnSpc>
                <a:spcPts val="4199"/>
              </a:lnSpc>
              <a:spcBef>
                <a:spcPct val="0"/>
              </a:spcBef>
            </a:pPr>
            <a:r>
              <a:rPr lang="he-IL" sz="2999" dirty="0">
                <a:solidFill>
                  <a:srgbClr val="000000"/>
                </a:solidFill>
                <a:latin typeface="Assistant"/>
                <a:ea typeface="Assistant"/>
                <a:cs typeface="Assistant"/>
                <a:sym typeface="Assistant"/>
                <a:rtl/>
              </a:rPr>
              <a:t>(במידה ויש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372E0-9E5F-FBC2-96D9-22EBC66FC2BB}"/>
            </a:ext>
          </a:extLst>
        </p:cNvPr>
        <p:cNvGrpSpPr/>
        <p:nvPr/>
      </p:nvGrpSpPr>
      <p:grpSpPr>
        <a:xfrm>
          <a:off x="0" y="0"/>
          <a:ext cx="0" cy="0"/>
          <a:chOff x="0" y="0"/>
          <a:chExt cx="0" cy="0"/>
        </a:xfrm>
      </p:grpSpPr>
      <p:sp>
        <p:nvSpPr>
          <p:cNvPr id="9" name="TextBox 9">
            <a:extLst>
              <a:ext uri="{FF2B5EF4-FFF2-40B4-BE49-F238E27FC236}">
                <a16:creationId xmlns:a16="http://schemas.microsoft.com/office/drawing/2014/main" id="{6A67F467-1C41-928A-5D5A-BE2D736B2010}"/>
              </a:ext>
            </a:extLst>
          </p:cNvPr>
          <p:cNvSpPr txBox="1"/>
          <p:nvPr/>
        </p:nvSpPr>
        <p:spPr>
          <a:xfrm>
            <a:off x="1028700" y="2654300"/>
            <a:ext cx="16230600" cy="1043812"/>
          </a:xfrm>
          <a:prstGeom prst="rect">
            <a:avLst/>
          </a:prstGeom>
        </p:spPr>
        <p:txBody>
          <a:bodyPr lIns="0" tIns="0" rIns="0" bIns="0" rtlCol="0" anchor="t">
            <a:spAutoFit/>
          </a:bodyPr>
          <a:lstStyle/>
          <a:p>
            <a:pPr algn="r" rtl="1">
              <a:lnSpc>
                <a:spcPts val="4199"/>
              </a:lnSpc>
            </a:pPr>
            <a:r>
              <a:rPr lang="he-IL" sz="2999" dirty="0">
                <a:solidFill>
                  <a:srgbClr val="000000"/>
                </a:solidFill>
                <a:latin typeface="Assistant"/>
                <a:ea typeface="Assistant"/>
                <a:cs typeface="Assistant"/>
                <a:sym typeface="Assistant"/>
                <a:rtl/>
              </a:rPr>
              <a:t>התייחסות למדיניות נוספת</a:t>
            </a:r>
          </a:p>
          <a:p>
            <a:pPr algn="r" rtl="1">
              <a:lnSpc>
                <a:spcPts val="4199"/>
              </a:lnSpc>
              <a:spcBef>
                <a:spcPct val="0"/>
              </a:spcBef>
            </a:pPr>
            <a:r>
              <a:rPr lang="he-IL" sz="2999" dirty="0">
                <a:solidFill>
                  <a:srgbClr val="000000"/>
                </a:solidFill>
                <a:latin typeface="Assistant"/>
                <a:ea typeface="Assistant"/>
                <a:cs typeface="Assistant"/>
                <a:sym typeface="Assistant"/>
                <a:rtl/>
              </a:rPr>
              <a:t>(בניה לגובה, מרחק בין בניינים...)</a:t>
            </a:r>
          </a:p>
        </p:txBody>
      </p:sp>
    </p:spTree>
    <p:extLst>
      <p:ext uri="{BB962C8B-B14F-4D97-AF65-F5344CB8AC3E}">
        <p14:creationId xmlns:p14="http://schemas.microsoft.com/office/powerpoint/2010/main" val="3036401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p:nvPr/>
        </p:nvSpPr>
        <p:spPr>
          <a:xfrm>
            <a:off x="1028700" y="2654300"/>
            <a:ext cx="16230600" cy="505203"/>
          </a:xfrm>
          <a:prstGeom prst="rect">
            <a:avLst/>
          </a:prstGeom>
        </p:spPr>
        <p:txBody>
          <a:bodyPr lIns="0" tIns="0" rIns="0" bIns="0" rtlCol="0" anchor="t">
            <a:spAutoFit/>
          </a:bodyPr>
          <a:lstStyle/>
          <a:p>
            <a:pPr algn="r" rtl="1">
              <a:lnSpc>
                <a:spcPts val="4199"/>
              </a:lnSpc>
            </a:pPr>
            <a:r>
              <a:rPr lang="he-IL" sz="2999" dirty="0">
                <a:solidFill>
                  <a:srgbClr val="000000"/>
                </a:solidFill>
                <a:latin typeface="Assistant"/>
                <a:ea typeface="Assistant"/>
                <a:cs typeface="Assistant"/>
                <a:sym typeface="Assistant"/>
                <a:rtl/>
              </a:rPr>
              <a:t>קומפילציית ייעוד קרקע במתחם רשימת תכניות החלות על המתחם</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p:nvPr/>
        </p:nvSpPr>
        <p:spPr>
          <a:xfrm>
            <a:off x="1028700" y="2654300"/>
            <a:ext cx="16230600" cy="504825"/>
          </a:xfrm>
          <a:prstGeom prst="rect">
            <a:avLst/>
          </a:prstGeom>
        </p:spPr>
        <p:txBody>
          <a:bodyPr lIns="0" tIns="0" rIns="0" bIns="0" rtlCol="0" anchor="t">
            <a:spAutoFit/>
          </a:bodyPr>
          <a:lstStyle/>
          <a:p>
            <a:pPr algn="r" rtl="1">
              <a:lnSpc>
                <a:spcPts val="4199"/>
              </a:lnSpc>
              <a:spcBef>
                <a:spcPct val="0"/>
              </a:spcBef>
            </a:pPr>
            <a:r>
              <a:rPr lang="he-IL" sz="2999">
                <a:solidFill>
                  <a:srgbClr val="000000"/>
                </a:solidFill>
                <a:latin typeface="Assistant"/>
                <a:ea typeface="Assistant"/>
                <a:cs typeface="Assistant"/>
                <a:sym typeface="Assistant"/>
                <a:rtl/>
              </a:rPr>
              <a:t>תצלומי מבנים קיימים במספר מבטים</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7639050" y="1028700"/>
            <a:ext cx="9620250" cy="857250"/>
            <a:chOff x="0" y="0"/>
            <a:chExt cx="2533728" cy="225778"/>
          </a:xfrm>
        </p:grpSpPr>
        <p:sp>
          <p:nvSpPr>
            <p:cNvPr id="6" name="Freeform 6"/>
            <p:cNvSpPr/>
            <p:nvPr/>
          </p:nvSpPr>
          <p:spPr>
            <a:xfrm>
              <a:off x="0" y="0"/>
              <a:ext cx="2533728" cy="225778"/>
            </a:xfrm>
            <a:custGeom>
              <a:avLst/>
              <a:gdLst/>
              <a:ahLst/>
              <a:cxnLst/>
              <a:rect l="l" t="t" r="r" b="b"/>
              <a:pathLst>
                <a:path w="2533728" h="225778">
                  <a:moveTo>
                    <a:pt x="0" y="0"/>
                  </a:moveTo>
                  <a:lnTo>
                    <a:pt x="2533728" y="0"/>
                  </a:lnTo>
                  <a:lnTo>
                    <a:pt x="253372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253372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9705156" y="1023937"/>
            <a:ext cx="7370043"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התייחסות לחיבור למרחב העירוני:</a:t>
            </a:r>
          </a:p>
        </p:txBody>
      </p:sp>
      <p:sp>
        <p:nvSpPr>
          <p:cNvPr id="9" name="TextBox 9"/>
          <p:cNvSpPr txBox="1"/>
          <p:nvPr/>
        </p:nvSpPr>
        <p:spPr>
          <a:xfrm>
            <a:off x="1028700" y="2654300"/>
            <a:ext cx="16230600" cy="1552575"/>
          </a:xfrm>
          <a:prstGeom prst="rect">
            <a:avLst/>
          </a:prstGeom>
        </p:spPr>
        <p:txBody>
          <a:bodyPr lIns="0" tIns="0" rIns="0" bIns="0" rtlCol="0" anchor="t">
            <a:spAutoFit/>
          </a:bodyPr>
          <a:lstStyle/>
          <a:p>
            <a:pPr algn="r" rtl="1">
              <a:lnSpc>
                <a:spcPts val="4199"/>
              </a:lnSpc>
            </a:pPr>
            <a:r>
              <a:rPr lang="he-IL" sz="2999">
                <a:solidFill>
                  <a:srgbClr val="000000"/>
                </a:solidFill>
                <a:latin typeface="Assistant"/>
                <a:ea typeface="Assistant"/>
                <a:cs typeface="Assistant"/>
                <a:sym typeface="Assistant"/>
                <a:rtl/>
              </a:rPr>
              <a:t>רציפות שטחים ירוקים</a:t>
            </a:r>
          </a:p>
          <a:p>
            <a:pPr algn="r" rtl="1">
              <a:lnSpc>
                <a:spcPts val="4199"/>
              </a:lnSpc>
              <a:spcBef>
                <a:spcPct val="0"/>
              </a:spcBef>
            </a:pPr>
            <a:r>
              <a:rPr lang="he-IL" sz="2999">
                <a:solidFill>
                  <a:srgbClr val="000000"/>
                </a:solidFill>
                <a:latin typeface="Assistant"/>
                <a:ea typeface="Assistant"/>
                <a:cs typeface="Assistant"/>
                <a:sym typeface="Assistant"/>
                <a:rtl/>
              </a:rPr>
              <a:t>מוסדות ציבור בסביבת המתחם</a:t>
            </a:r>
          </a:p>
          <a:p>
            <a:pPr algn="r" rtl="1">
              <a:lnSpc>
                <a:spcPts val="4199"/>
              </a:lnSpc>
              <a:spcBef>
                <a:spcPct val="0"/>
              </a:spcBef>
            </a:pPr>
            <a:r>
              <a:rPr lang="he-IL" sz="2999">
                <a:solidFill>
                  <a:srgbClr val="000000"/>
                </a:solidFill>
                <a:latin typeface="Assistant"/>
                <a:ea typeface="Assistant"/>
                <a:cs typeface="Assistant"/>
                <a:sym typeface="Assistant"/>
                <a:rtl/>
              </a:rPr>
              <a:t>קישוריות והליכתיות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64C90-C09E-A2DF-4E07-08282025016B}"/>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AEE6177F-55C5-FD23-4FF9-847DAFD5ABB5}"/>
              </a:ext>
            </a:extLst>
          </p:cNvPr>
          <p:cNvGrpSpPr/>
          <p:nvPr/>
        </p:nvGrpSpPr>
        <p:grpSpPr>
          <a:xfrm>
            <a:off x="7639050" y="1028700"/>
            <a:ext cx="9620250" cy="857250"/>
            <a:chOff x="0" y="0"/>
            <a:chExt cx="2533728" cy="225778"/>
          </a:xfrm>
        </p:grpSpPr>
        <p:sp>
          <p:nvSpPr>
            <p:cNvPr id="6" name="Freeform 6">
              <a:extLst>
                <a:ext uri="{FF2B5EF4-FFF2-40B4-BE49-F238E27FC236}">
                  <a16:creationId xmlns:a16="http://schemas.microsoft.com/office/drawing/2014/main" id="{74142FAB-6D89-AAB0-F846-9951E1EB04C7}"/>
                </a:ext>
              </a:extLst>
            </p:cNvPr>
            <p:cNvSpPr/>
            <p:nvPr/>
          </p:nvSpPr>
          <p:spPr>
            <a:xfrm>
              <a:off x="0" y="0"/>
              <a:ext cx="2533728" cy="225778"/>
            </a:xfrm>
            <a:custGeom>
              <a:avLst/>
              <a:gdLst/>
              <a:ahLst/>
              <a:cxnLst/>
              <a:rect l="l" t="t" r="r" b="b"/>
              <a:pathLst>
                <a:path w="2533728" h="225778">
                  <a:moveTo>
                    <a:pt x="0" y="0"/>
                  </a:moveTo>
                  <a:lnTo>
                    <a:pt x="2533728" y="0"/>
                  </a:lnTo>
                  <a:lnTo>
                    <a:pt x="2533728" y="225778"/>
                  </a:lnTo>
                  <a:lnTo>
                    <a:pt x="0" y="225778"/>
                  </a:lnTo>
                  <a:close/>
                </a:path>
              </a:pathLst>
            </a:custGeom>
            <a:solidFill>
              <a:srgbClr val="D6EDF9"/>
            </a:solidFill>
          </p:spPr>
          <p:txBody>
            <a:bodyPr/>
            <a:lstStyle/>
            <a:p>
              <a:endParaRPr lang="he-IL"/>
            </a:p>
          </p:txBody>
        </p:sp>
        <p:sp>
          <p:nvSpPr>
            <p:cNvPr id="7" name="TextBox 7">
              <a:extLst>
                <a:ext uri="{FF2B5EF4-FFF2-40B4-BE49-F238E27FC236}">
                  <a16:creationId xmlns:a16="http://schemas.microsoft.com/office/drawing/2014/main" id="{5B89BBD9-7EC9-3F77-0863-64EF7D8D2ED6}"/>
                </a:ext>
              </a:extLst>
            </p:cNvPr>
            <p:cNvSpPr txBox="1"/>
            <p:nvPr/>
          </p:nvSpPr>
          <p:spPr>
            <a:xfrm>
              <a:off x="0" y="-85725"/>
              <a:ext cx="2533728" cy="311503"/>
            </a:xfrm>
            <a:prstGeom prst="rect">
              <a:avLst/>
            </a:prstGeom>
          </p:spPr>
          <p:txBody>
            <a:bodyPr lIns="50800" tIns="50800" rIns="50800" bIns="50800" rtlCol="0" anchor="ctr"/>
            <a:lstStyle/>
            <a:p>
              <a:pPr algn="ctr">
                <a:lnSpc>
                  <a:spcPts val="2659"/>
                </a:lnSpc>
              </a:pPr>
              <a:endParaRPr/>
            </a:p>
          </p:txBody>
        </p:sp>
      </p:grpSp>
      <p:sp>
        <p:nvSpPr>
          <p:cNvPr id="8" name="TextBox 8">
            <a:extLst>
              <a:ext uri="{FF2B5EF4-FFF2-40B4-BE49-F238E27FC236}">
                <a16:creationId xmlns:a16="http://schemas.microsoft.com/office/drawing/2014/main" id="{131FF6A1-827E-4331-D000-521BB4B9E90C}"/>
              </a:ext>
            </a:extLst>
          </p:cNvPr>
          <p:cNvSpPr txBox="1"/>
          <p:nvPr/>
        </p:nvSpPr>
        <p:spPr>
          <a:xfrm>
            <a:off x="8686800" y="1023936"/>
            <a:ext cx="8388399" cy="766763"/>
          </a:xfrm>
          <a:prstGeom prst="rect">
            <a:avLst/>
          </a:prstGeom>
        </p:spPr>
        <p:txBody>
          <a:bodyPr wrap="square" lIns="0" tIns="0" rIns="0" bIns="0" rtlCol="0" anchor="t">
            <a:spAutoFit/>
          </a:bodyPr>
          <a:lstStyle/>
          <a:p>
            <a:pPr algn="r" rtl="1">
              <a:lnSpc>
                <a:spcPts val="6299"/>
              </a:lnSpc>
              <a:spcBef>
                <a:spcPct val="0"/>
              </a:spcBef>
            </a:pPr>
            <a:r>
              <a:rPr lang="he-IL" sz="4499" b="1" dirty="0">
                <a:solidFill>
                  <a:srgbClr val="517AA1"/>
                </a:solidFill>
                <a:latin typeface="Assistant Bold"/>
                <a:ea typeface="Assistant Bold"/>
                <a:cs typeface="Assistant Bold"/>
                <a:sym typeface="Assistant Bold"/>
                <a:rtl/>
              </a:rPr>
              <a:t>התייחסות לחיבור למרחב השכונתי:</a:t>
            </a:r>
          </a:p>
        </p:txBody>
      </p:sp>
      <p:sp>
        <p:nvSpPr>
          <p:cNvPr id="9" name="TextBox 9">
            <a:extLst>
              <a:ext uri="{FF2B5EF4-FFF2-40B4-BE49-F238E27FC236}">
                <a16:creationId xmlns:a16="http://schemas.microsoft.com/office/drawing/2014/main" id="{9783D01E-5178-30ED-D4EF-0932533D0DF2}"/>
              </a:ext>
            </a:extLst>
          </p:cNvPr>
          <p:cNvSpPr txBox="1"/>
          <p:nvPr/>
        </p:nvSpPr>
        <p:spPr>
          <a:xfrm>
            <a:off x="1028700" y="2654300"/>
            <a:ext cx="16230600" cy="505203"/>
          </a:xfrm>
          <a:prstGeom prst="rect">
            <a:avLst/>
          </a:prstGeom>
        </p:spPr>
        <p:txBody>
          <a:bodyPr lIns="0" tIns="0" rIns="0" bIns="0" rtlCol="0" anchor="t">
            <a:spAutoFit/>
          </a:bodyPr>
          <a:lstStyle/>
          <a:p>
            <a:pPr algn="r" rtl="1">
              <a:lnSpc>
                <a:spcPts val="4199"/>
              </a:lnSpc>
            </a:pPr>
            <a:r>
              <a:rPr lang="he-IL" sz="2999" dirty="0">
                <a:solidFill>
                  <a:srgbClr val="000000"/>
                </a:solidFill>
                <a:latin typeface="Assistant"/>
                <a:ea typeface="Assistant"/>
                <a:cs typeface="Assistant"/>
                <a:sym typeface="Assistant"/>
                <a:rtl/>
              </a:rPr>
              <a:t>תכניות נוספות בסביבה ( </a:t>
            </a:r>
            <a:r>
              <a:rPr lang="en-US" sz="2999" dirty="0">
                <a:solidFill>
                  <a:srgbClr val="000000"/>
                </a:solidFill>
                <a:latin typeface="Assistant"/>
                <a:ea typeface="Assistant"/>
                <a:cs typeface="Assistant"/>
                <a:sym typeface="Assistant"/>
                <a:rtl/>
              </a:rPr>
              <a:t>GIS </a:t>
            </a:r>
            <a:r>
              <a:rPr lang="he-IL" sz="2999" dirty="0">
                <a:solidFill>
                  <a:srgbClr val="000000"/>
                </a:solidFill>
                <a:latin typeface="Assistant"/>
                <a:ea typeface="Assistant"/>
                <a:cs typeface="Assistant"/>
                <a:sym typeface="Assistant"/>
                <a:rtl/>
              </a:rPr>
              <a:t> עירוני)</a:t>
            </a:r>
          </a:p>
        </p:txBody>
      </p:sp>
    </p:spTree>
    <p:extLst>
      <p:ext uri="{BB962C8B-B14F-4D97-AF65-F5344CB8AC3E}">
        <p14:creationId xmlns:p14="http://schemas.microsoft.com/office/powerpoint/2010/main" val="2632002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98D80-C234-7429-A188-85C909FD9BA1}"/>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4E343A15-F2FE-EBB8-9A15-5FB17706BB97}"/>
              </a:ext>
            </a:extLst>
          </p:cNvPr>
          <p:cNvGrpSpPr/>
          <p:nvPr/>
        </p:nvGrpSpPr>
        <p:grpSpPr>
          <a:xfrm>
            <a:off x="4038600" y="1028700"/>
            <a:ext cx="13220700" cy="857250"/>
            <a:chOff x="0" y="0"/>
            <a:chExt cx="2533728" cy="225778"/>
          </a:xfrm>
        </p:grpSpPr>
        <p:sp>
          <p:nvSpPr>
            <p:cNvPr id="6" name="Freeform 6">
              <a:extLst>
                <a:ext uri="{FF2B5EF4-FFF2-40B4-BE49-F238E27FC236}">
                  <a16:creationId xmlns:a16="http://schemas.microsoft.com/office/drawing/2014/main" id="{7230A47F-CD1D-3DE6-A9A4-88060F2F5EDE}"/>
                </a:ext>
              </a:extLst>
            </p:cNvPr>
            <p:cNvSpPr/>
            <p:nvPr/>
          </p:nvSpPr>
          <p:spPr>
            <a:xfrm>
              <a:off x="0" y="0"/>
              <a:ext cx="2533728" cy="225778"/>
            </a:xfrm>
            <a:custGeom>
              <a:avLst/>
              <a:gdLst/>
              <a:ahLst/>
              <a:cxnLst/>
              <a:rect l="l" t="t" r="r" b="b"/>
              <a:pathLst>
                <a:path w="2533728" h="225778">
                  <a:moveTo>
                    <a:pt x="0" y="0"/>
                  </a:moveTo>
                  <a:lnTo>
                    <a:pt x="2533728" y="0"/>
                  </a:lnTo>
                  <a:lnTo>
                    <a:pt x="2533728" y="225778"/>
                  </a:lnTo>
                  <a:lnTo>
                    <a:pt x="0" y="225778"/>
                  </a:lnTo>
                  <a:close/>
                </a:path>
              </a:pathLst>
            </a:custGeom>
            <a:solidFill>
              <a:srgbClr val="D6EDF9"/>
            </a:solidFill>
          </p:spPr>
          <p:txBody>
            <a:bodyPr/>
            <a:lstStyle/>
            <a:p>
              <a:endParaRPr lang="he-IL"/>
            </a:p>
          </p:txBody>
        </p:sp>
        <p:sp>
          <p:nvSpPr>
            <p:cNvPr id="7" name="TextBox 7">
              <a:extLst>
                <a:ext uri="{FF2B5EF4-FFF2-40B4-BE49-F238E27FC236}">
                  <a16:creationId xmlns:a16="http://schemas.microsoft.com/office/drawing/2014/main" id="{72FC57D9-45BC-B8B6-909A-C5391DB51CDE}"/>
                </a:ext>
              </a:extLst>
            </p:cNvPr>
            <p:cNvSpPr txBox="1"/>
            <p:nvPr/>
          </p:nvSpPr>
          <p:spPr>
            <a:xfrm>
              <a:off x="0" y="-85725"/>
              <a:ext cx="2533728" cy="311503"/>
            </a:xfrm>
            <a:prstGeom prst="rect">
              <a:avLst/>
            </a:prstGeom>
          </p:spPr>
          <p:txBody>
            <a:bodyPr lIns="50800" tIns="50800" rIns="50800" bIns="50800" rtlCol="0" anchor="ctr"/>
            <a:lstStyle/>
            <a:p>
              <a:pPr algn="ctr">
                <a:lnSpc>
                  <a:spcPts val="2659"/>
                </a:lnSpc>
              </a:pPr>
              <a:endParaRPr/>
            </a:p>
          </p:txBody>
        </p:sp>
      </p:grpSp>
      <p:sp>
        <p:nvSpPr>
          <p:cNvPr id="8" name="TextBox 8">
            <a:extLst>
              <a:ext uri="{FF2B5EF4-FFF2-40B4-BE49-F238E27FC236}">
                <a16:creationId xmlns:a16="http://schemas.microsoft.com/office/drawing/2014/main" id="{3FE3C041-9937-A4C0-D41D-551358909445}"/>
              </a:ext>
            </a:extLst>
          </p:cNvPr>
          <p:cNvSpPr txBox="1"/>
          <p:nvPr/>
        </p:nvSpPr>
        <p:spPr>
          <a:xfrm>
            <a:off x="4495800" y="1023936"/>
            <a:ext cx="12579399" cy="757836"/>
          </a:xfrm>
          <a:prstGeom prst="rect">
            <a:avLst/>
          </a:prstGeom>
        </p:spPr>
        <p:txBody>
          <a:bodyPr wrap="square" lIns="0" tIns="0" rIns="0" bIns="0" rtlCol="0" anchor="t">
            <a:spAutoFit/>
          </a:bodyPr>
          <a:lstStyle/>
          <a:p>
            <a:pPr algn="r" rtl="1">
              <a:lnSpc>
                <a:spcPts val="6299"/>
              </a:lnSpc>
              <a:spcBef>
                <a:spcPct val="0"/>
              </a:spcBef>
            </a:pPr>
            <a:r>
              <a:rPr lang="he-IL" sz="4499" b="1" dirty="0">
                <a:solidFill>
                  <a:srgbClr val="517AA1"/>
                </a:solidFill>
                <a:latin typeface="Assistant Bold"/>
                <a:ea typeface="Assistant Bold"/>
                <a:cs typeface="Assistant Bold"/>
                <a:sym typeface="Assistant Bold"/>
                <a:rtl/>
              </a:rPr>
              <a:t>התייחסות לנגישות תחבורתית/בחינה על פי מערכת חצב:</a:t>
            </a:r>
          </a:p>
        </p:txBody>
      </p:sp>
      <p:sp>
        <p:nvSpPr>
          <p:cNvPr id="9" name="TextBox 9">
            <a:extLst>
              <a:ext uri="{FF2B5EF4-FFF2-40B4-BE49-F238E27FC236}">
                <a16:creationId xmlns:a16="http://schemas.microsoft.com/office/drawing/2014/main" id="{5C69DF0F-D499-BE44-B2BB-6A20246DFA9F}"/>
              </a:ext>
            </a:extLst>
          </p:cNvPr>
          <p:cNvSpPr txBox="1"/>
          <p:nvPr/>
        </p:nvSpPr>
        <p:spPr>
          <a:xfrm>
            <a:off x="685800" y="2781300"/>
            <a:ext cx="16230600" cy="505203"/>
          </a:xfrm>
          <a:prstGeom prst="rect">
            <a:avLst/>
          </a:prstGeom>
        </p:spPr>
        <p:txBody>
          <a:bodyPr lIns="0" tIns="0" rIns="0" bIns="0" rtlCol="0" anchor="t">
            <a:spAutoFit/>
          </a:bodyPr>
          <a:lstStyle/>
          <a:p>
            <a:pPr algn="r" rtl="1">
              <a:lnSpc>
                <a:spcPts val="4199"/>
              </a:lnSpc>
            </a:pPr>
            <a:r>
              <a:rPr lang="he-IL" sz="2999" dirty="0">
                <a:solidFill>
                  <a:srgbClr val="000000"/>
                </a:solidFill>
                <a:latin typeface="Assistant"/>
                <a:ea typeface="Assistant"/>
                <a:cs typeface="Assistant"/>
                <a:sym typeface="Assistant"/>
                <a:rtl/>
              </a:rPr>
              <a:t>יש להציג על גבי תצ"א מרחק מתחנות </a:t>
            </a:r>
            <a:r>
              <a:rPr lang="he-IL" sz="2999" dirty="0" err="1">
                <a:solidFill>
                  <a:srgbClr val="000000"/>
                </a:solidFill>
                <a:latin typeface="Assistant"/>
                <a:ea typeface="Assistant"/>
                <a:cs typeface="Assistant"/>
                <a:sym typeface="Assistant"/>
                <a:rtl/>
              </a:rPr>
              <a:t>תח"צ</a:t>
            </a:r>
            <a:r>
              <a:rPr lang="he-IL" sz="2999" dirty="0">
                <a:solidFill>
                  <a:srgbClr val="000000"/>
                </a:solidFill>
                <a:latin typeface="Assistant"/>
                <a:ea typeface="Assistant"/>
                <a:cs typeface="Assistant"/>
                <a:sym typeface="Assistant"/>
                <a:rtl/>
              </a:rPr>
              <a:t> ונתיבי תחבורה ציבורית </a:t>
            </a:r>
          </a:p>
        </p:txBody>
      </p:sp>
    </p:spTree>
    <p:extLst>
      <p:ext uri="{BB962C8B-B14F-4D97-AF65-F5344CB8AC3E}">
        <p14:creationId xmlns:p14="http://schemas.microsoft.com/office/powerpoint/2010/main" val="3652808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p:nvPr/>
        </p:nvSpPr>
        <p:spPr>
          <a:xfrm>
            <a:off x="1028700" y="2654300"/>
            <a:ext cx="16230600" cy="504825"/>
          </a:xfrm>
          <a:prstGeom prst="rect">
            <a:avLst/>
          </a:prstGeom>
        </p:spPr>
        <p:txBody>
          <a:bodyPr lIns="0" tIns="0" rIns="0" bIns="0" rtlCol="0" anchor="t">
            <a:spAutoFit/>
          </a:bodyPr>
          <a:lstStyle/>
          <a:p>
            <a:pPr algn="r" rtl="1">
              <a:lnSpc>
                <a:spcPts val="4199"/>
              </a:lnSpc>
              <a:spcBef>
                <a:spcPct val="0"/>
              </a:spcBef>
            </a:pPr>
            <a:r>
              <a:rPr lang="he-IL" sz="2999">
                <a:solidFill>
                  <a:srgbClr val="000000"/>
                </a:solidFill>
                <a:latin typeface="Assistant"/>
                <a:ea typeface="Assistant"/>
                <a:cs typeface="Assistant"/>
                <a:sym typeface="Assistant"/>
                <a:rtl/>
              </a:rPr>
              <a:t>פרוגרמה ראשונית לצרכי ציבור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439400" y="1028700"/>
            <a:ext cx="6819900" cy="857250"/>
            <a:chOff x="0" y="0"/>
            <a:chExt cx="1796188" cy="225778"/>
          </a:xfrm>
        </p:grpSpPr>
        <p:sp>
          <p:nvSpPr>
            <p:cNvPr id="6" name="Freeform 6"/>
            <p:cNvSpPr/>
            <p:nvPr/>
          </p:nvSpPr>
          <p:spPr>
            <a:xfrm>
              <a:off x="0" y="0"/>
              <a:ext cx="1796188" cy="225778"/>
            </a:xfrm>
            <a:custGeom>
              <a:avLst/>
              <a:gdLst/>
              <a:ahLst/>
              <a:cxnLst/>
              <a:rect l="l" t="t" r="r" b="b"/>
              <a:pathLst>
                <a:path w="1796188" h="225778">
                  <a:moveTo>
                    <a:pt x="0" y="0"/>
                  </a:moveTo>
                  <a:lnTo>
                    <a:pt x="1796188" y="0"/>
                  </a:lnTo>
                  <a:lnTo>
                    <a:pt x="179618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179618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4205347" y="1023937"/>
            <a:ext cx="2869853"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חלופות תכנון</a:t>
            </a:r>
          </a:p>
        </p:txBody>
      </p:sp>
      <p:sp>
        <p:nvSpPr>
          <p:cNvPr id="9" name="TextBox 9"/>
          <p:cNvSpPr txBox="1"/>
          <p:nvPr/>
        </p:nvSpPr>
        <p:spPr>
          <a:xfrm>
            <a:off x="1028700" y="2699953"/>
            <a:ext cx="16230600" cy="4378058"/>
          </a:xfrm>
          <a:prstGeom prst="rect">
            <a:avLst/>
          </a:prstGeom>
        </p:spPr>
        <p:txBody>
          <a:bodyPr lIns="0" tIns="0" rIns="0" bIns="0" rtlCol="0" anchor="t">
            <a:spAutoFit/>
          </a:bodyPr>
          <a:lstStyle/>
          <a:p>
            <a:pPr algn="r" rtl="1">
              <a:lnSpc>
                <a:spcPts val="5039"/>
              </a:lnSpc>
            </a:pPr>
            <a:r>
              <a:rPr lang="he-IL" sz="3599" b="1" u="sng" dirty="0">
                <a:solidFill>
                  <a:srgbClr val="000000"/>
                </a:solidFill>
                <a:latin typeface="Assistant"/>
                <a:ea typeface="Assistant"/>
                <a:cs typeface="Assistant"/>
                <a:sym typeface="Assistant"/>
                <a:rtl/>
              </a:rPr>
              <a:t>חלופות תכנון</a:t>
            </a:r>
          </a:p>
          <a:p>
            <a:pPr algn="r" rtl="1">
              <a:lnSpc>
                <a:spcPts val="4199"/>
              </a:lnSpc>
              <a:spcBef>
                <a:spcPct val="0"/>
              </a:spcBef>
            </a:pPr>
            <a:r>
              <a:rPr lang="he-IL" sz="2999" dirty="0">
                <a:solidFill>
                  <a:srgbClr val="000000"/>
                </a:solidFill>
                <a:latin typeface="Assistant"/>
                <a:ea typeface="Assistant"/>
                <a:cs typeface="Assistant"/>
                <a:sym typeface="Assistant"/>
                <a:rtl/>
              </a:rPr>
              <a:t> נפחי הבנייה הנדרשים לכלכליות הפרויקט על פי הדו״ח השמאי, יתורגמו לחלופות תכנון על מנת לבחון השתלבות מיטבית במרקם המבונה הקיים ויצירת מענה איכותי למכלול הצרכים. כן תוגשנה חלופות לשילוב הצרכים </a:t>
            </a:r>
            <a:r>
              <a:rPr lang="he-IL" sz="2999" dirty="0" err="1">
                <a:solidFill>
                  <a:srgbClr val="000000"/>
                </a:solidFill>
                <a:latin typeface="Assistant"/>
                <a:ea typeface="Assistant"/>
                <a:cs typeface="Assistant"/>
                <a:sym typeface="Assistant"/>
                <a:rtl/>
              </a:rPr>
              <a:t>הפרוגרמטיים</a:t>
            </a:r>
            <a:r>
              <a:rPr lang="he-IL" sz="2999" dirty="0">
                <a:solidFill>
                  <a:srgbClr val="000000"/>
                </a:solidFill>
                <a:latin typeface="Assistant"/>
                <a:ea typeface="Assistant"/>
                <a:cs typeface="Assistant"/>
                <a:sym typeface="Assistant"/>
                <a:rtl/>
              </a:rPr>
              <a:t> הנדרשים במתחם, לצרכי התחבורה, החנייה ואפשרויות המימוש של התכנון. החלופות תיבחנה בדיונים בלשכות התכנון, בוועדות התכנון ובכנסי תושבים.</a:t>
            </a:r>
          </a:p>
          <a:p>
            <a:pPr algn="r" rtl="1">
              <a:lnSpc>
                <a:spcPts val="4199"/>
              </a:lnSpc>
              <a:spcBef>
                <a:spcPct val="0"/>
              </a:spcBef>
            </a:pPr>
            <a:endParaRPr lang="he-IL" sz="2999" dirty="0">
              <a:solidFill>
                <a:srgbClr val="000000"/>
              </a:solidFill>
              <a:latin typeface="Assistant"/>
              <a:ea typeface="Assistant"/>
              <a:cs typeface="Assistant"/>
              <a:sym typeface="Assistant"/>
              <a:rtl/>
            </a:endParaRPr>
          </a:p>
          <a:p>
            <a:pPr algn="r" rtl="1">
              <a:lnSpc>
                <a:spcPts val="4199"/>
              </a:lnSpc>
              <a:spcBef>
                <a:spcPct val="0"/>
              </a:spcBef>
            </a:pPr>
            <a:endParaRPr lang="he-IL" sz="2999" dirty="0">
              <a:solidFill>
                <a:srgbClr val="000000"/>
              </a:solidFill>
              <a:latin typeface="Assistant"/>
              <a:ea typeface="Assistant"/>
              <a:cs typeface="Assistant"/>
              <a:sym typeface="Assistant"/>
              <a:rtl/>
            </a:endParaRPr>
          </a:p>
          <a:p>
            <a:pPr algn="r" rtl="1">
              <a:lnSpc>
                <a:spcPts val="4199"/>
              </a:lnSpc>
              <a:spcBef>
                <a:spcPct val="0"/>
              </a:spcBef>
            </a:pPr>
            <a:endParaRPr lang="he-IL" sz="2999" dirty="0">
              <a:solidFill>
                <a:srgbClr val="000000"/>
              </a:solidFill>
              <a:latin typeface="Assistant"/>
              <a:ea typeface="Assistant"/>
              <a:cs typeface="Assistant"/>
              <a:sym typeface="Assistant"/>
              <a:rtl/>
            </a:endParaRPr>
          </a:p>
        </p:txBody>
      </p:sp>
      <p:sp>
        <p:nvSpPr>
          <p:cNvPr id="4" name="TextBox 9">
            <a:extLst>
              <a:ext uri="{FF2B5EF4-FFF2-40B4-BE49-F238E27FC236}">
                <a16:creationId xmlns:a16="http://schemas.microsoft.com/office/drawing/2014/main" id="{EFF793EB-1D7D-3EEF-7892-7412877FF7A9}"/>
              </a:ext>
            </a:extLst>
          </p:cNvPr>
          <p:cNvSpPr txBox="1"/>
          <p:nvPr/>
        </p:nvSpPr>
        <p:spPr>
          <a:xfrm>
            <a:off x="1028700" y="5696895"/>
            <a:ext cx="16230600" cy="3839449"/>
          </a:xfrm>
          <a:prstGeom prst="rect">
            <a:avLst/>
          </a:prstGeom>
        </p:spPr>
        <p:txBody>
          <a:bodyPr lIns="0" tIns="0" rIns="0" bIns="0" rtlCol="0" anchor="t">
            <a:spAutoFit/>
          </a:bodyPr>
          <a:lstStyle/>
          <a:p>
            <a:pPr algn="r" rtl="1">
              <a:lnSpc>
                <a:spcPts val="5039"/>
              </a:lnSpc>
            </a:pPr>
            <a:r>
              <a:rPr lang="he-IL" sz="3599" b="1" u="sng" dirty="0">
                <a:solidFill>
                  <a:srgbClr val="000000"/>
                </a:solidFill>
                <a:latin typeface="Assistant"/>
                <a:ea typeface="Assistant"/>
                <a:cs typeface="Assistant"/>
                <a:sym typeface="Assistant"/>
                <a:rtl/>
              </a:rPr>
              <a:t>בינוי</a:t>
            </a:r>
          </a:p>
          <a:p>
            <a:pPr marL="514350" indent="-514350" algn="r" rtl="1">
              <a:lnSpc>
                <a:spcPts val="4199"/>
              </a:lnSpc>
              <a:buAutoNum type="arabicPeriod"/>
            </a:pPr>
            <a:r>
              <a:rPr lang="he-IL" sz="2999" dirty="0">
                <a:solidFill>
                  <a:srgbClr val="000000"/>
                </a:solidFill>
                <a:latin typeface="Assistant"/>
                <a:ea typeface="Assistant"/>
                <a:cs typeface="Assistant"/>
                <a:sym typeface="Assistant"/>
                <a:rtl/>
              </a:rPr>
              <a:t>בחינת חלופות לגילום נפחי הבנייה בבנייה גבוהה, </a:t>
            </a:r>
            <a:r>
              <a:rPr lang="he-IL" sz="2999" dirty="0" err="1">
                <a:solidFill>
                  <a:srgbClr val="000000"/>
                </a:solidFill>
                <a:latin typeface="Assistant"/>
                <a:ea typeface="Assistant"/>
                <a:cs typeface="Assistant"/>
                <a:sym typeface="Assistant"/>
                <a:rtl/>
              </a:rPr>
              <a:t>מרקמית</a:t>
            </a:r>
            <a:r>
              <a:rPr lang="he-IL" sz="2999" dirty="0">
                <a:solidFill>
                  <a:srgbClr val="000000"/>
                </a:solidFill>
                <a:latin typeface="Assistant"/>
                <a:ea typeface="Assistant"/>
                <a:cs typeface="Assistant"/>
                <a:sym typeface="Assistant"/>
                <a:rtl/>
              </a:rPr>
              <a:t> ומשולבת, בהתייחס לבינוי הקיים והמתוכנן הסובב, הנתונים הכלכליים והחברתיים. החלופות יוצגו </a:t>
            </a:r>
            <a:r>
              <a:rPr lang="he-IL" sz="2999" dirty="0" err="1">
                <a:solidFill>
                  <a:srgbClr val="000000"/>
                </a:solidFill>
                <a:latin typeface="Assistant"/>
                <a:ea typeface="Assistant"/>
                <a:cs typeface="Assistant"/>
                <a:sym typeface="Assistant"/>
                <a:rtl/>
              </a:rPr>
              <a:t>בתכניות</a:t>
            </a:r>
            <a:r>
              <a:rPr lang="he-IL" sz="2999" dirty="0">
                <a:solidFill>
                  <a:srgbClr val="000000"/>
                </a:solidFill>
                <a:latin typeface="Assistant"/>
                <a:ea typeface="Assistant"/>
                <a:cs typeface="Assistant"/>
                <a:sym typeface="Assistant"/>
                <a:rtl/>
              </a:rPr>
              <a:t>, חתכי רחוב וחזיתות רחוב, וזאת על מנת לאפשר בחינה של השתלבות הבינוי במרקם הקיים. </a:t>
            </a:r>
          </a:p>
          <a:p>
            <a:pPr marL="514350" indent="-514350" algn="r" rtl="1">
              <a:lnSpc>
                <a:spcPts val="4199"/>
              </a:lnSpc>
              <a:buAutoNum type="arabicPeriod"/>
            </a:pPr>
            <a:r>
              <a:rPr lang="he-IL" sz="2999" dirty="0">
                <a:solidFill>
                  <a:srgbClr val="000000"/>
                </a:solidFill>
                <a:latin typeface="Assistant"/>
                <a:ea typeface="Assistant"/>
                <a:cs typeface="Assistant"/>
                <a:sym typeface="Assistant"/>
                <a:rtl/>
              </a:rPr>
              <a:t>בחינת חלופות להרחבת תחום </a:t>
            </a:r>
            <a:r>
              <a:rPr lang="he-IL" sz="2999" dirty="0" err="1">
                <a:solidFill>
                  <a:srgbClr val="000000"/>
                </a:solidFill>
                <a:latin typeface="Assistant"/>
                <a:ea typeface="Assistant"/>
                <a:cs typeface="Assistant"/>
                <a:sym typeface="Assistant"/>
                <a:rtl/>
              </a:rPr>
              <a:t>התכנית</a:t>
            </a:r>
            <a:r>
              <a:rPr lang="he-IL" sz="2999" dirty="0">
                <a:solidFill>
                  <a:srgbClr val="000000"/>
                </a:solidFill>
                <a:latin typeface="Assistant"/>
                <a:ea typeface="Assistant"/>
                <a:cs typeface="Assistant"/>
                <a:sym typeface="Assistant"/>
                <a:rtl/>
              </a:rPr>
              <a:t> וצירוף מגרשים פנויים ו/או בעלי פוטנציאל ליצירת גמישות תכנונית. </a:t>
            </a:r>
          </a:p>
          <a:p>
            <a:pPr marL="514350" indent="-514350" algn="r" rtl="1">
              <a:lnSpc>
                <a:spcPts val="4199"/>
              </a:lnSpc>
              <a:buAutoNum type="arabicPeriod"/>
            </a:pPr>
            <a:r>
              <a:rPr lang="he-IL" sz="2999" dirty="0" err="1">
                <a:solidFill>
                  <a:srgbClr val="000000"/>
                </a:solidFill>
                <a:latin typeface="Assistant"/>
                <a:ea typeface="Assistant"/>
                <a:cs typeface="Assistant"/>
                <a:sym typeface="Assistant"/>
                <a:rtl/>
              </a:rPr>
              <a:t>התכנית</a:t>
            </a:r>
            <a:r>
              <a:rPr lang="he-IL" sz="2999" dirty="0">
                <a:solidFill>
                  <a:srgbClr val="000000"/>
                </a:solidFill>
                <a:latin typeface="Assistant"/>
                <a:ea typeface="Assistant"/>
                <a:cs typeface="Assistant"/>
                <a:sym typeface="Assistant"/>
                <a:rtl/>
              </a:rPr>
              <a:t> תאפשר ככל הניתן מימוש עצמאי בתחומי מגרשים קיימים, </a:t>
            </a:r>
            <a:r>
              <a:rPr lang="he-IL" sz="2999" dirty="0" err="1">
                <a:solidFill>
                  <a:srgbClr val="000000"/>
                </a:solidFill>
                <a:latin typeface="Assistant"/>
                <a:ea typeface="Assistant"/>
                <a:cs typeface="Assistant"/>
                <a:sym typeface="Assistant"/>
                <a:rtl/>
              </a:rPr>
              <a:t>בתכניות</a:t>
            </a:r>
            <a:r>
              <a:rPr lang="he-IL" sz="2999" dirty="0">
                <a:solidFill>
                  <a:srgbClr val="000000"/>
                </a:solidFill>
                <a:latin typeface="Assistant"/>
                <a:ea typeface="Assistant"/>
                <a:cs typeface="Assistant"/>
                <a:sym typeface="Assistant"/>
                <a:rtl/>
              </a:rPr>
              <a:t> נקודתיות הנגזרות מהתכנון הכולל, או בהיתרי בנייה. </a:t>
            </a:r>
          </a:p>
        </p:txBody>
      </p:sp>
      <p:sp>
        <p:nvSpPr>
          <p:cNvPr id="3" name="תיבת טקסט 2">
            <a:extLst>
              <a:ext uri="{FF2B5EF4-FFF2-40B4-BE49-F238E27FC236}">
                <a16:creationId xmlns:a16="http://schemas.microsoft.com/office/drawing/2014/main" id="{8BC5CA89-D4D6-4A72-1E5F-032480F3CEC2}"/>
              </a:ext>
            </a:extLst>
          </p:cNvPr>
          <p:cNvSpPr txBox="1"/>
          <p:nvPr/>
        </p:nvSpPr>
        <p:spPr>
          <a:xfrm>
            <a:off x="8686800" y="9565968"/>
            <a:ext cx="9144000" cy="508985"/>
          </a:xfrm>
          <a:prstGeom prst="rect">
            <a:avLst/>
          </a:prstGeom>
          <a:noFill/>
        </p:spPr>
        <p:txBody>
          <a:bodyPr wrap="square">
            <a:spAutoFit/>
          </a:bodyPr>
          <a:lstStyle/>
          <a:p>
            <a:pPr algn="r" rtl="1">
              <a:lnSpc>
                <a:spcPts val="3719"/>
              </a:lnSpc>
            </a:pPr>
            <a:r>
              <a:rPr lang="he-IL" sz="1800" dirty="0">
                <a:solidFill>
                  <a:srgbClr val="000000"/>
                </a:solidFill>
                <a:latin typeface="Assistant"/>
                <a:ea typeface="Assistant"/>
                <a:cs typeface="Assistant"/>
                <a:sym typeface="Assistant"/>
                <a:rtl/>
              </a:rPr>
              <a:t>על פי הנחיות המנהל התכנון</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439400" y="1028700"/>
            <a:ext cx="6819900" cy="857250"/>
            <a:chOff x="0" y="0"/>
            <a:chExt cx="1796188" cy="225778"/>
          </a:xfrm>
        </p:grpSpPr>
        <p:sp>
          <p:nvSpPr>
            <p:cNvPr id="6" name="Freeform 6"/>
            <p:cNvSpPr/>
            <p:nvPr/>
          </p:nvSpPr>
          <p:spPr>
            <a:xfrm>
              <a:off x="0" y="0"/>
              <a:ext cx="1796188" cy="225778"/>
            </a:xfrm>
            <a:custGeom>
              <a:avLst/>
              <a:gdLst/>
              <a:ahLst/>
              <a:cxnLst/>
              <a:rect l="l" t="t" r="r" b="b"/>
              <a:pathLst>
                <a:path w="1796188" h="225778">
                  <a:moveTo>
                    <a:pt x="0" y="0"/>
                  </a:moveTo>
                  <a:lnTo>
                    <a:pt x="1796188" y="0"/>
                  </a:lnTo>
                  <a:lnTo>
                    <a:pt x="179618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179618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3985304" y="1023937"/>
            <a:ext cx="3089895"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עקרונות תכנון</a:t>
            </a:r>
          </a:p>
        </p:txBody>
      </p:sp>
      <p:sp>
        <p:nvSpPr>
          <p:cNvPr id="9" name="TextBox 9"/>
          <p:cNvSpPr txBox="1"/>
          <p:nvPr/>
        </p:nvSpPr>
        <p:spPr>
          <a:xfrm>
            <a:off x="1028700" y="2635250"/>
            <a:ext cx="16230600" cy="5891293"/>
          </a:xfrm>
          <a:prstGeom prst="rect">
            <a:avLst/>
          </a:prstGeom>
        </p:spPr>
        <p:txBody>
          <a:bodyPr lIns="0" tIns="0" rIns="0" bIns="0" rtlCol="0" anchor="t">
            <a:spAutoFit/>
          </a:bodyPr>
          <a:lstStyle/>
          <a:p>
            <a:pPr algn="r" rtl="1">
              <a:lnSpc>
                <a:spcPts val="4199"/>
              </a:lnSpc>
            </a:pPr>
            <a:r>
              <a:rPr lang="he-IL" sz="2999" b="1" dirty="0">
                <a:solidFill>
                  <a:srgbClr val="000000"/>
                </a:solidFill>
                <a:latin typeface="Assistant Bold"/>
                <a:ea typeface="Assistant Bold"/>
                <a:cs typeface="Assistant Bold"/>
                <a:sym typeface="Assistant Bold"/>
                <a:rtl/>
              </a:rPr>
              <a:t>בינוי ומרחב ציבורי:</a:t>
            </a:r>
          </a:p>
          <a:p>
            <a:pPr marL="647697" lvl="1" indent="-323848" algn="r" rtl="1">
              <a:lnSpc>
                <a:spcPts val="4199"/>
              </a:lnSpc>
              <a:buAutoNum type="arabicPeriod"/>
            </a:pPr>
            <a:r>
              <a:rPr lang="he-IL" sz="2999" dirty="0">
                <a:solidFill>
                  <a:srgbClr val="000000"/>
                </a:solidFill>
                <a:latin typeface="Assistant"/>
                <a:ea typeface="Assistant"/>
                <a:cs typeface="Assistant"/>
                <a:sym typeface="Assistant"/>
                <a:rtl/>
              </a:rPr>
              <a:t>שילוב מאפיינים ואלמנטים משמעותיים קיימים בתכנון, שילובם בנספחי הבינוי והפיתוח ובהוראות </a:t>
            </a:r>
            <a:r>
              <a:rPr lang="he-IL" sz="2999" dirty="0" err="1">
                <a:solidFill>
                  <a:srgbClr val="000000"/>
                </a:solidFill>
                <a:latin typeface="Assistant"/>
                <a:ea typeface="Assistant"/>
                <a:cs typeface="Assistant"/>
                <a:sym typeface="Assistant"/>
                <a:rtl/>
              </a:rPr>
              <a:t>התכנית</a:t>
            </a:r>
            <a:r>
              <a:rPr lang="he-IL" sz="2999" dirty="0">
                <a:solidFill>
                  <a:srgbClr val="000000"/>
                </a:solidFill>
                <a:latin typeface="Assistant"/>
                <a:ea typeface="Assistant"/>
                <a:cs typeface="Assistant"/>
                <a:sym typeface="Assistant"/>
                <a:rtl/>
              </a:rPr>
              <a:t> </a:t>
            </a:r>
          </a:p>
          <a:p>
            <a:pPr marL="647697" lvl="1" indent="-323848" algn="r" rtl="1">
              <a:lnSpc>
                <a:spcPts val="4199"/>
              </a:lnSpc>
              <a:buAutoNum type="arabicPeriod"/>
            </a:pPr>
            <a:r>
              <a:rPr lang="he-IL" sz="2999" b="1" dirty="0">
                <a:solidFill>
                  <a:srgbClr val="000000"/>
                </a:solidFill>
                <a:latin typeface="Assistant Bold"/>
                <a:ea typeface="Assistant Bold"/>
                <a:cs typeface="Assistant Bold"/>
                <a:sym typeface="Assistant Bold"/>
                <a:rtl/>
              </a:rPr>
              <a:t>התייחסות למרקם, מאפיינים אדריכליים–נופיים בסביבת </a:t>
            </a:r>
            <a:r>
              <a:rPr lang="he-IL" sz="2999" b="1" dirty="0" err="1">
                <a:solidFill>
                  <a:srgbClr val="000000"/>
                </a:solidFill>
                <a:latin typeface="Assistant Bold"/>
                <a:ea typeface="Assistant Bold"/>
                <a:cs typeface="Assistant Bold"/>
                <a:sym typeface="Assistant Bold"/>
                <a:rtl/>
              </a:rPr>
              <a:t>התכנית</a:t>
            </a:r>
            <a:r>
              <a:rPr lang="he-IL" sz="2999" b="1" dirty="0">
                <a:solidFill>
                  <a:srgbClr val="000000"/>
                </a:solidFill>
                <a:latin typeface="Assistant Bold"/>
                <a:ea typeface="Assistant Bold"/>
                <a:cs typeface="Assistant Bold"/>
                <a:sym typeface="Assistant Bold"/>
                <a:rtl/>
              </a:rPr>
              <a:t>:</a:t>
            </a:r>
            <a:r>
              <a:rPr lang="he-IL" sz="2999" dirty="0">
                <a:solidFill>
                  <a:srgbClr val="000000"/>
                </a:solidFill>
                <a:latin typeface="Assistant"/>
                <a:ea typeface="Assistant"/>
                <a:cs typeface="Assistant"/>
                <a:sym typeface="Assistant"/>
                <a:rtl/>
              </a:rPr>
              <a:t> התייחסות לקצב בינוי ופרצלציה קיימת, תוך בחינת הצורך בשמירה וחיזוק של המקצב הקיים גם במצב של איחוד חלקות, וזאת באמצעות יצירת מרווחים בבינוי, עיצוב החזיתות, חלוקה נפחית וכד'.</a:t>
            </a:r>
          </a:p>
          <a:p>
            <a:pPr marL="647697" lvl="1" indent="-323848" algn="r" rtl="1">
              <a:lnSpc>
                <a:spcPts val="4199"/>
              </a:lnSpc>
              <a:spcBef>
                <a:spcPct val="0"/>
              </a:spcBef>
              <a:buAutoNum type="arabicPeriod"/>
            </a:pPr>
            <a:r>
              <a:rPr lang="he-IL" sz="2999" b="1" dirty="0">
                <a:solidFill>
                  <a:srgbClr val="000000"/>
                </a:solidFill>
                <a:latin typeface="Assistant Bold"/>
                <a:ea typeface="Assistant Bold"/>
                <a:cs typeface="Assistant Bold"/>
                <a:sym typeface="Assistant Bold"/>
                <a:rtl/>
              </a:rPr>
              <a:t>יצירת תמהיל בגובה בניינים וסוגי דירות:</a:t>
            </a:r>
            <a:r>
              <a:rPr lang="he-IL" sz="2999" dirty="0">
                <a:solidFill>
                  <a:srgbClr val="000000"/>
                </a:solidFill>
                <a:latin typeface="Assistant"/>
                <a:ea typeface="Assistant"/>
                <a:cs typeface="Assistant"/>
                <a:sym typeface="Assistant"/>
                <a:rtl/>
              </a:rPr>
              <a:t> </a:t>
            </a:r>
            <a:r>
              <a:rPr lang="he-IL" sz="2999" dirty="0" err="1">
                <a:solidFill>
                  <a:srgbClr val="000000"/>
                </a:solidFill>
                <a:latin typeface="Assistant"/>
                <a:ea typeface="Assistant"/>
                <a:cs typeface="Assistant"/>
                <a:sym typeface="Assistant"/>
                <a:rtl/>
              </a:rPr>
              <a:t>התכנית</a:t>
            </a:r>
            <a:r>
              <a:rPr lang="he-IL" sz="2999" dirty="0">
                <a:solidFill>
                  <a:srgbClr val="000000"/>
                </a:solidFill>
                <a:latin typeface="Assistant"/>
                <a:ea typeface="Assistant"/>
                <a:cs typeface="Assistant"/>
                <a:sym typeface="Assistant"/>
                <a:rtl/>
              </a:rPr>
              <a:t> תכלול תמהיל רחב ככל הניתן של יחידות דיור, מבחינת גודל יחידה  (דירות קטנות/גדולות/גודל משתנה/דירה </a:t>
            </a:r>
            <a:r>
              <a:rPr lang="he-IL" sz="2999" dirty="0" err="1">
                <a:solidFill>
                  <a:srgbClr val="000000"/>
                </a:solidFill>
                <a:latin typeface="Assistant"/>
                <a:ea typeface="Assistant"/>
                <a:cs typeface="Assistant"/>
                <a:sym typeface="Assistant"/>
                <a:rtl/>
              </a:rPr>
              <a:t>צומחת,דיוריות</a:t>
            </a:r>
            <a:r>
              <a:rPr lang="he-IL" sz="2999" dirty="0">
                <a:solidFill>
                  <a:srgbClr val="000000"/>
                </a:solidFill>
                <a:latin typeface="Assistant"/>
                <a:ea typeface="Assistant"/>
                <a:cs typeface="Assistant"/>
                <a:sym typeface="Assistant"/>
                <a:rtl/>
              </a:rPr>
              <a:t>). אופי (דירות צמודות גג, דופלקס, רגילות, דירות גן וכו'), ואפשרויות אכלוס –רכישה, שכירות ודיור בהישג יד בהתאם להוראות התוספת השישית </a:t>
            </a:r>
            <a:r>
              <a:rPr lang="he-IL" sz="2999" dirty="0" err="1">
                <a:solidFill>
                  <a:srgbClr val="000000"/>
                </a:solidFill>
                <a:latin typeface="Assistant"/>
                <a:ea typeface="Assistant"/>
                <a:cs typeface="Assistant"/>
                <a:sym typeface="Assistant"/>
                <a:rtl/>
              </a:rPr>
              <a:t>וכו</a:t>
            </a:r>
            <a:r>
              <a:rPr lang="he-IL" sz="2999" dirty="0">
                <a:solidFill>
                  <a:srgbClr val="000000"/>
                </a:solidFill>
                <a:latin typeface="Assistant"/>
                <a:ea typeface="Assistant"/>
                <a:cs typeface="Assistant"/>
                <a:sym typeface="Assistant"/>
                <a:rtl/>
              </a:rPr>
              <a:t>'. </a:t>
            </a:r>
            <a:r>
              <a:rPr lang="he-IL" sz="2999" b="1" dirty="0">
                <a:solidFill>
                  <a:srgbClr val="000000"/>
                </a:solidFill>
                <a:latin typeface="Assistant Bold"/>
                <a:ea typeface="Assistant Bold"/>
                <a:cs typeface="Assistant Bold"/>
                <a:sym typeface="Assistant Bold"/>
                <a:rtl/>
              </a:rPr>
              <a:t>קביעת הנחיות סביבתיות וטיפול בקרקע:</a:t>
            </a:r>
            <a:r>
              <a:rPr lang="he-IL" sz="2999" dirty="0">
                <a:solidFill>
                  <a:srgbClr val="000000"/>
                </a:solidFill>
                <a:latin typeface="Assistant"/>
                <a:ea typeface="Assistant"/>
                <a:cs typeface="Assistant"/>
                <a:sym typeface="Assistant"/>
                <a:rtl/>
              </a:rPr>
              <a:t> הוראות </a:t>
            </a:r>
            <a:r>
              <a:rPr lang="he-IL" sz="2999" dirty="0" err="1">
                <a:solidFill>
                  <a:srgbClr val="000000"/>
                </a:solidFill>
                <a:latin typeface="Assistant"/>
                <a:ea typeface="Assistant"/>
                <a:cs typeface="Assistant"/>
                <a:sym typeface="Assistant"/>
                <a:rtl/>
              </a:rPr>
              <a:t>התכנית</a:t>
            </a:r>
            <a:r>
              <a:rPr lang="he-IL" sz="2999" dirty="0">
                <a:solidFill>
                  <a:srgbClr val="000000"/>
                </a:solidFill>
                <a:latin typeface="Assistant"/>
                <a:ea typeface="Assistant"/>
                <a:cs typeface="Assistant"/>
                <a:sym typeface="Assistant"/>
                <a:rtl/>
              </a:rPr>
              <a:t> יכללו הנחיות סביבתיות רלוונטיות לאזור התכנון לרבות: אופן הטיפול בקרקעות מזוהמות, במבנים המוצעים להריסה ובעודפי עפר, </a:t>
            </a:r>
            <a:r>
              <a:rPr lang="he-IL" sz="2999" dirty="0" err="1">
                <a:solidFill>
                  <a:srgbClr val="000000"/>
                </a:solidFill>
                <a:latin typeface="Assistant"/>
                <a:ea typeface="Assistant"/>
                <a:cs typeface="Assistant"/>
                <a:sym typeface="Assistant"/>
                <a:rtl/>
              </a:rPr>
              <a:t>מיחזור</a:t>
            </a:r>
            <a:r>
              <a:rPr lang="he-IL" sz="2999" dirty="0">
                <a:solidFill>
                  <a:srgbClr val="000000"/>
                </a:solidFill>
                <a:latin typeface="Assistant"/>
                <a:ea typeface="Assistant"/>
                <a:cs typeface="Assistant"/>
                <a:sym typeface="Assistant"/>
                <a:rtl/>
              </a:rPr>
              <a:t> חומרי בניה, היקף חלחול מי נגר עילי, מרחקי בטיחות משימושים רגישים, הנחיות סביבתיות לביצוע עבודות הבניה והצורך בשטחי התארגנות.</a:t>
            </a:r>
          </a:p>
        </p:txBody>
      </p:sp>
      <p:sp>
        <p:nvSpPr>
          <p:cNvPr id="3" name="תיבת טקסט 2">
            <a:extLst>
              <a:ext uri="{FF2B5EF4-FFF2-40B4-BE49-F238E27FC236}">
                <a16:creationId xmlns:a16="http://schemas.microsoft.com/office/drawing/2014/main" id="{E83686C5-DA38-E651-9048-C7DDEB49D34B}"/>
              </a:ext>
            </a:extLst>
          </p:cNvPr>
          <p:cNvSpPr txBox="1"/>
          <p:nvPr/>
        </p:nvSpPr>
        <p:spPr>
          <a:xfrm>
            <a:off x="8991600" y="9583787"/>
            <a:ext cx="9144000" cy="508985"/>
          </a:xfrm>
          <a:prstGeom prst="rect">
            <a:avLst/>
          </a:prstGeom>
          <a:noFill/>
        </p:spPr>
        <p:txBody>
          <a:bodyPr wrap="square">
            <a:spAutoFit/>
          </a:bodyPr>
          <a:lstStyle/>
          <a:p>
            <a:pPr algn="r" rtl="1">
              <a:lnSpc>
                <a:spcPts val="3719"/>
              </a:lnSpc>
            </a:pPr>
            <a:r>
              <a:rPr lang="he-IL" sz="1800" dirty="0">
                <a:solidFill>
                  <a:srgbClr val="000000"/>
                </a:solidFill>
                <a:latin typeface="Assistant"/>
                <a:ea typeface="Assistant"/>
                <a:cs typeface="Assistant"/>
                <a:sym typeface="Assistant"/>
                <a:rtl/>
              </a:rPr>
              <a:t>על פי הנחיות המנהל התכנון</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439400" y="1028700"/>
            <a:ext cx="6819900" cy="857250"/>
            <a:chOff x="0" y="0"/>
            <a:chExt cx="1796188" cy="225778"/>
          </a:xfrm>
        </p:grpSpPr>
        <p:sp>
          <p:nvSpPr>
            <p:cNvPr id="6" name="Freeform 6"/>
            <p:cNvSpPr/>
            <p:nvPr/>
          </p:nvSpPr>
          <p:spPr>
            <a:xfrm>
              <a:off x="0" y="0"/>
              <a:ext cx="1796188" cy="225778"/>
            </a:xfrm>
            <a:custGeom>
              <a:avLst/>
              <a:gdLst/>
              <a:ahLst/>
              <a:cxnLst/>
              <a:rect l="l" t="t" r="r" b="b"/>
              <a:pathLst>
                <a:path w="1796188" h="225778">
                  <a:moveTo>
                    <a:pt x="0" y="0"/>
                  </a:moveTo>
                  <a:lnTo>
                    <a:pt x="1796188" y="0"/>
                  </a:lnTo>
                  <a:lnTo>
                    <a:pt x="179618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179618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3985304" y="1023937"/>
            <a:ext cx="3089895"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עקרונות תכנון</a:t>
            </a:r>
          </a:p>
        </p:txBody>
      </p:sp>
      <p:sp>
        <p:nvSpPr>
          <p:cNvPr id="9" name="TextBox 9"/>
          <p:cNvSpPr txBox="1"/>
          <p:nvPr/>
        </p:nvSpPr>
        <p:spPr>
          <a:xfrm>
            <a:off x="1657350" y="2720975"/>
            <a:ext cx="15697200" cy="2121030"/>
          </a:xfrm>
          <a:prstGeom prst="rect">
            <a:avLst/>
          </a:prstGeom>
        </p:spPr>
        <p:txBody>
          <a:bodyPr lIns="0" tIns="0" rIns="0" bIns="0" rtlCol="0" anchor="t">
            <a:spAutoFit/>
          </a:bodyPr>
          <a:lstStyle/>
          <a:p>
            <a:pPr marL="323849" lvl="1" algn="r" rtl="1">
              <a:lnSpc>
                <a:spcPts val="4199"/>
              </a:lnSpc>
              <a:spcBef>
                <a:spcPct val="0"/>
              </a:spcBef>
            </a:pPr>
            <a:r>
              <a:rPr lang="he-IL" sz="2999" b="1" dirty="0">
                <a:solidFill>
                  <a:srgbClr val="000000"/>
                </a:solidFill>
                <a:latin typeface="Assistant Bold"/>
                <a:ea typeface="Assistant Bold"/>
                <a:cs typeface="Assistant Bold"/>
                <a:sym typeface="Assistant Bold"/>
                <a:rtl/>
              </a:rPr>
              <a:t>4. ניצול אנרגטי ובנייה ירוקה: </a:t>
            </a:r>
            <a:r>
              <a:rPr lang="he-IL" sz="2999" dirty="0">
                <a:solidFill>
                  <a:srgbClr val="000000"/>
                </a:solidFill>
                <a:latin typeface="Assistant"/>
                <a:ea typeface="Assistant"/>
                <a:cs typeface="Assistant"/>
                <a:sym typeface="Assistant"/>
                <a:rtl/>
              </a:rPr>
              <a:t>הותרת גמישות בהוראות </a:t>
            </a:r>
            <a:r>
              <a:rPr lang="he-IL" sz="2999" dirty="0" err="1">
                <a:solidFill>
                  <a:srgbClr val="000000"/>
                </a:solidFill>
                <a:latin typeface="Assistant"/>
                <a:ea typeface="Assistant"/>
                <a:cs typeface="Assistant"/>
                <a:sym typeface="Assistant"/>
                <a:rtl/>
              </a:rPr>
              <a:t>התכנית</a:t>
            </a:r>
            <a:r>
              <a:rPr lang="he-IL" sz="2999" dirty="0">
                <a:solidFill>
                  <a:srgbClr val="000000"/>
                </a:solidFill>
                <a:latin typeface="Assistant"/>
                <a:ea typeface="Assistant"/>
                <a:cs typeface="Assistant"/>
                <a:sym typeface="Assistant"/>
                <a:rtl/>
              </a:rPr>
              <a:t> לניצול אנרגיות מתחדשות ושימוש חוזר של משאבים כדוגמת אפשרויות להתקנת מערכת מים אפורים, מחזור פסולת במקום, קליטת אנרגית שמש, גידולים חקלאים עירונים </a:t>
            </a:r>
            <a:r>
              <a:rPr lang="he-IL" sz="2999" dirty="0" err="1">
                <a:solidFill>
                  <a:srgbClr val="000000"/>
                </a:solidFill>
                <a:latin typeface="Assistant"/>
                <a:ea typeface="Assistant"/>
                <a:cs typeface="Assistant"/>
                <a:sym typeface="Assistant"/>
                <a:rtl/>
              </a:rPr>
              <a:t>וכו</a:t>
            </a:r>
            <a:r>
              <a:rPr lang="he-IL" sz="2999" dirty="0">
                <a:solidFill>
                  <a:srgbClr val="000000"/>
                </a:solidFill>
                <a:latin typeface="Assistant"/>
                <a:ea typeface="Assistant"/>
                <a:cs typeface="Assistant"/>
                <a:sym typeface="Assistant"/>
                <a:rtl/>
              </a:rPr>
              <a:t>'. יש לשקול עמידה בתקן לבניה ירוקה לכל אחד משימוש הקרקע הרלוונטיים כגורם המוזיל את עלויות התחזוקה והשימוש במנה לטווח ארוך.</a:t>
            </a:r>
          </a:p>
        </p:txBody>
      </p:sp>
      <p:sp>
        <p:nvSpPr>
          <p:cNvPr id="10" name="תיבת טקסט 9">
            <a:extLst>
              <a:ext uri="{FF2B5EF4-FFF2-40B4-BE49-F238E27FC236}">
                <a16:creationId xmlns:a16="http://schemas.microsoft.com/office/drawing/2014/main" id="{E7393A41-F4DB-DD0C-294A-E074BE057B21}"/>
              </a:ext>
            </a:extLst>
          </p:cNvPr>
          <p:cNvSpPr txBox="1"/>
          <p:nvPr/>
        </p:nvSpPr>
        <p:spPr>
          <a:xfrm>
            <a:off x="8991600" y="9583787"/>
            <a:ext cx="9144000" cy="508985"/>
          </a:xfrm>
          <a:prstGeom prst="rect">
            <a:avLst/>
          </a:prstGeom>
          <a:noFill/>
        </p:spPr>
        <p:txBody>
          <a:bodyPr wrap="square">
            <a:spAutoFit/>
          </a:bodyPr>
          <a:lstStyle/>
          <a:p>
            <a:pPr algn="r" rtl="1">
              <a:lnSpc>
                <a:spcPts val="3719"/>
              </a:lnSpc>
            </a:pPr>
            <a:r>
              <a:rPr lang="he-IL" sz="1800" dirty="0">
                <a:solidFill>
                  <a:srgbClr val="000000"/>
                </a:solidFill>
                <a:latin typeface="Assistant"/>
                <a:ea typeface="Assistant"/>
                <a:cs typeface="Assistant"/>
                <a:sym typeface="Assistant"/>
                <a:rtl/>
              </a:rPr>
              <a:t>על פי הנחיות המנהל התכנון</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458450" y="1259644"/>
            <a:ext cx="6819900" cy="857250"/>
            <a:chOff x="0" y="0"/>
            <a:chExt cx="1796188" cy="225778"/>
          </a:xfrm>
        </p:grpSpPr>
        <p:sp>
          <p:nvSpPr>
            <p:cNvPr id="6" name="Freeform 6"/>
            <p:cNvSpPr/>
            <p:nvPr/>
          </p:nvSpPr>
          <p:spPr>
            <a:xfrm>
              <a:off x="0" y="0"/>
              <a:ext cx="1796188" cy="225778"/>
            </a:xfrm>
            <a:custGeom>
              <a:avLst/>
              <a:gdLst/>
              <a:ahLst/>
              <a:cxnLst/>
              <a:rect l="l" t="t" r="r" b="b"/>
              <a:pathLst>
                <a:path w="1796188" h="225778">
                  <a:moveTo>
                    <a:pt x="0" y="0"/>
                  </a:moveTo>
                  <a:lnTo>
                    <a:pt x="1796188" y="0"/>
                  </a:lnTo>
                  <a:lnTo>
                    <a:pt x="179618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179618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3563600" y="1259644"/>
            <a:ext cx="3089895" cy="762001"/>
          </a:xfrm>
          <a:prstGeom prst="rect">
            <a:avLst/>
          </a:prstGeom>
        </p:spPr>
        <p:txBody>
          <a:bodyPr lIns="0" tIns="0" rIns="0" bIns="0" rtlCol="0" anchor="t">
            <a:spAutoFit/>
          </a:bodyPr>
          <a:lstStyle/>
          <a:p>
            <a:pPr algn="r" rtl="1">
              <a:lnSpc>
                <a:spcPts val="6299"/>
              </a:lnSpc>
              <a:spcBef>
                <a:spcPct val="0"/>
              </a:spcBef>
            </a:pPr>
            <a:r>
              <a:rPr lang="he-IL" sz="4499" b="1" dirty="0">
                <a:solidFill>
                  <a:srgbClr val="517AA1"/>
                </a:solidFill>
                <a:latin typeface="Assistant Bold"/>
                <a:ea typeface="Assistant Bold"/>
                <a:cs typeface="Assistant Bold"/>
                <a:sym typeface="Assistant Bold"/>
                <a:rtl/>
              </a:rPr>
              <a:t>עקרונות תכנון</a:t>
            </a:r>
          </a:p>
        </p:txBody>
      </p:sp>
      <p:sp>
        <p:nvSpPr>
          <p:cNvPr id="4" name="TextBox 9">
            <a:extLst>
              <a:ext uri="{FF2B5EF4-FFF2-40B4-BE49-F238E27FC236}">
                <a16:creationId xmlns:a16="http://schemas.microsoft.com/office/drawing/2014/main" id="{7856BDD1-49EB-239F-B865-31DE3F422B38}"/>
              </a:ext>
            </a:extLst>
          </p:cNvPr>
          <p:cNvSpPr txBox="1"/>
          <p:nvPr/>
        </p:nvSpPr>
        <p:spPr>
          <a:xfrm>
            <a:off x="1371600" y="2476500"/>
            <a:ext cx="16230600" cy="6625468"/>
          </a:xfrm>
          <a:prstGeom prst="rect">
            <a:avLst/>
          </a:prstGeom>
        </p:spPr>
        <p:txBody>
          <a:bodyPr lIns="0" tIns="0" rIns="0" bIns="0" rtlCol="0" anchor="t">
            <a:spAutoFit/>
          </a:bodyPr>
          <a:lstStyle/>
          <a:p>
            <a:pPr algn="r" rtl="1">
              <a:lnSpc>
                <a:spcPts val="3719"/>
              </a:lnSpc>
            </a:pPr>
            <a:r>
              <a:rPr lang="en-US" sz="2999" b="1" dirty="0">
                <a:solidFill>
                  <a:srgbClr val="000000"/>
                </a:solidFill>
                <a:latin typeface="Assistant Bold"/>
                <a:ea typeface="Assistant Bold"/>
                <a:cs typeface="Assistant Bold"/>
                <a:sym typeface="Assistant Bold"/>
              </a:rPr>
              <a:t>5</a:t>
            </a:r>
            <a:r>
              <a:rPr lang="he-IL" sz="2999" b="1" dirty="0">
                <a:solidFill>
                  <a:srgbClr val="000000"/>
                </a:solidFill>
                <a:latin typeface="Assistant Bold"/>
                <a:ea typeface="Assistant Bold"/>
                <a:cs typeface="Assistant Bold"/>
                <a:sym typeface="Assistant Bold"/>
                <a:rtl/>
              </a:rPr>
              <a:t>. יצירת מרחב ציבורי פעיל ורציף, קישורו למרחב הציבורי העירוני, וקביעת שימושים ומאפייני בינוי תומכים: </a:t>
            </a:r>
          </a:p>
          <a:p>
            <a:pPr algn="r" rtl="1">
              <a:lnSpc>
                <a:spcPts val="3719"/>
              </a:lnSpc>
            </a:pPr>
            <a:endParaRPr lang="he-IL" sz="2999" b="1" dirty="0">
              <a:solidFill>
                <a:srgbClr val="000000"/>
              </a:solidFill>
              <a:latin typeface="Assistant Bold"/>
              <a:ea typeface="Assistant Bold"/>
              <a:cs typeface="Assistant Bold"/>
              <a:sym typeface="Assistant Bold"/>
              <a:rtl/>
            </a:endParaRPr>
          </a:p>
          <a:p>
            <a:pPr marL="514350" indent="-514350" algn="r" rtl="1">
              <a:lnSpc>
                <a:spcPts val="3719"/>
              </a:lnSpc>
              <a:buFont typeface="+mj-lt"/>
              <a:buAutoNum type="arabicPeriod"/>
            </a:pPr>
            <a:r>
              <a:rPr lang="he-IL" sz="2999" dirty="0">
                <a:solidFill>
                  <a:srgbClr val="000000"/>
                </a:solidFill>
                <a:latin typeface="Assistant"/>
                <a:ea typeface="Assistant"/>
                <a:cs typeface="Assistant"/>
                <a:sym typeface="Assistant"/>
                <a:rtl/>
              </a:rPr>
              <a:t> קומת הקרקע של הבניינים הגובלים במרחב הציבורי תהיה במפלס הרחוב, השימושים יהיו ככל הניתן ציבוריים ו/או מסחריים, כדוגמת משרדים, חללי סטודיו, גלריות, מרפאות, מבני ציבור, חינוך ותרבות והכניסה אליהם תהיה מתוך המרחב הציבורי ובזיקה ישירה אליו.</a:t>
            </a:r>
          </a:p>
          <a:p>
            <a:pPr marL="514350" indent="-514350" algn="r" rtl="1">
              <a:lnSpc>
                <a:spcPts val="3719"/>
              </a:lnSpc>
              <a:buFont typeface="+mj-lt"/>
              <a:buAutoNum type="arabicPeriod"/>
            </a:pPr>
            <a:r>
              <a:rPr lang="he-IL" sz="2999" dirty="0">
                <a:solidFill>
                  <a:srgbClr val="000000"/>
                </a:solidFill>
                <a:latin typeface="Assistant"/>
                <a:ea typeface="Assistant"/>
                <a:cs typeface="Assistant"/>
                <a:sym typeface="Assistant"/>
                <a:rtl/>
              </a:rPr>
              <a:t>בחזית הפונה אל המרחב הציבורי לא ימוקמו שטחי שירות (חניות, מתקנים טכניים, אחסנה </a:t>
            </a:r>
            <a:r>
              <a:rPr lang="he-IL" sz="2999" dirty="0" err="1">
                <a:solidFill>
                  <a:srgbClr val="000000"/>
                </a:solidFill>
                <a:latin typeface="Assistant"/>
                <a:ea typeface="Assistant"/>
                <a:cs typeface="Assistant"/>
                <a:sym typeface="Assistant"/>
                <a:rtl/>
              </a:rPr>
              <a:t>וכיוצ"ב</a:t>
            </a:r>
            <a:r>
              <a:rPr lang="he-IL" sz="2999" dirty="0">
                <a:solidFill>
                  <a:srgbClr val="000000"/>
                </a:solidFill>
                <a:latin typeface="Assistant"/>
                <a:ea typeface="Assistant"/>
                <a:cs typeface="Assistant"/>
                <a:sym typeface="Assistant"/>
                <a:rtl/>
              </a:rPr>
              <a:t>) שאינם תורמים להחייאת המרחב הציבורי. </a:t>
            </a:r>
          </a:p>
          <a:p>
            <a:pPr marL="514350" indent="-514350" algn="r" rtl="1">
              <a:lnSpc>
                <a:spcPts val="3719"/>
              </a:lnSpc>
              <a:buFont typeface="+mj-lt"/>
              <a:buAutoNum type="arabicPeriod"/>
            </a:pPr>
            <a:r>
              <a:rPr lang="he-IL" sz="2999" dirty="0">
                <a:solidFill>
                  <a:srgbClr val="000000"/>
                </a:solidFill>
                <a:latin typeface="Assistant"/>
                <a:ea typeface="Assistant"/>
                <a:cs typeface="Assistant"/>
                <a:sym typeface="Assistant"/>
                <a:rtl/>
              </a:rPr>
              <a:t>יושם דגש על חווית משתמשי הרחוב בעת שקילת אלמנטים המרכיבים את קומת הקרקע המשפיעים על תפקודה, וזאת בתחומי הבניין, המגרש והשטחים הפתוחים הפונים אל המרחב הציבורי. בדפנות המרחב הציבורי יישקלו קווי בניין 0 ושימושים ציבוריים או מסחריים ולחילופין שטח קרקע לא מבונה כהרחבה של המרחב הציבורי, באמצעות קביעת זיקה הנאה לציבור.</a:t>
            </a:r>
          </a:p>
          <a:p>
            <a:pPr marL="514350" indent="-514350" algn="r" rtl="1">
              <a:lnSpc>
                <a:spcPts val="3719"/>
              </a:lnSpc>
              <a:buFont typeface="+mj-lt"/>
              <a:buAutoNum type="arabicPeriod"/>
            </a:pPr>
            <a:r>
              <a:rPr lang="he-IL" sz="2999" dirty="0">
                <a:solidFill>
                  <a:srgbClr val="000000"/>
                </a:solidFill>
                <a:latin typeface="Assistant"/>
                <a:ea typeface="Assistant"/>
                <a:cs typeface="Assistant"/>
                <a:sym typeface="Assistant"/>
                <a:rtl/>
              </a:rPr>
              <a:t>ישולבו הנחיות לפיתוח נופי, ריהוט רחוב, תאורה וכד' ויצירת מגוון של מרחבים ציבורים כדוגמת גינות כיס, כיכרות, פינות ישיבה, הצללה </a:t>
            </a:r>
            <a:r>
              <a:rPr lang="he-IL" sz="2999" dirty="0" err="1">
                <a:solidFill>
                  <a:srgbClr val="000000"/>
                </a:solidFill>
                <a:latin typeface="Assistant"/>
                <a:ea typeface="Assistant"/>
                <a:cs typeface="Assistant"/>
                <a:sym typeface="Assistant"/>
                <a:rtl/>
              </a:rPr>
              <a:t>וכו</a:t>
            </a:r>
            <a:r>
              <a:rPr lang="he-IL" sz="2999" dirty="0">
                <a:solidFill>
                  <a:srgbClr val="000000"/>
                </a:solidFill>
                <a:latin typeface="Assistant"/>
                <a:ea typeface="Assistant"/>
                <a:cs typeface="Assistant"/>
                <a:sym typeface="Assistant"/>
                <a:rtl/>
              </a:rPr>
              <a:t>'. </a:t>
            </a:r>
            <a:endParaRPr lang="he-IL" sz="2999" dirty="0">
              <a:solidFill>
                <a:srgbClr val="000000"/>
              </a:solidFill>
              <a:latin typeface="Assistant Bold"/>
              <a:ea typeface="Assistant"/>
              <a:cs typeface="Assistant Bold"/>
              <a:sym typeface="Assistant Bold"/>
              <a:rtl/>
            </a:endParaRPr>
          </a:p>
          <a:p>
            <a:pPr algn="r" rtl="1">
              <a:lnSpc>
                <a:spcPts val="3719"/>
              </a:lnSpc>
            </a:pPr>
            <a:endParaRPr lang="he-IL" sz="2999" dirty="0">
              <a:solidFill>
                <a:srgbClr val="000000"/>
              </a:solidFill>
              <a:latin typeface="Assistant"/>
              <a:ea typeface="Assistant"/>
              <a:cs typeface="Assistant"/>
              <a:sym typeface="Assistant"/>
              <a:rtl/>
            </a:endParaRPr>
          </a:p>
        </p:txBody>
      </p:sp>
      <p:sp>
        <p:nvSpPr>
          <p:cNvPr id="3" name="תיבת טקסט 2">
            <a:extLst>
              <a:ext uri="{FF2B5EF4-FFF2-40B4-BE49-F238E27FC236}">
                <a16:creationId xmlns:a16="http://schemas.microsoft.com/office/drawing/2014/main" id="{39F72893-6BAB-9902-F8B1-3784A3A7D20B}"/>
              </a:ext>
            </a:extLst>
          </p:cNvPr>
          <p:cNvSpPr txBox="1"/>
          <p:nvPr/>
        </p:nvSpPr>
        <p:spPr>
          <a:xfrm>
            <a:off x="9144000" y="9563100"/>
            <a:ext cx="9144000" cy="508985"/>
          </a:xfrm>
          <a:prstGeom prst="rect">
            <a:avLst/>
          </a:prstGeom>
          <a:noFill/>
        </p:spPr>
        <p:txBody>
          <a:bodyPr wrap="square">
            <a:spAutoFit/>
          </a:bodyPr>
          <a:lstStyle/>
          <a:p>
            <a:pPr algn="r" rtl="1">
              <a:lnSpc>
                <a:spcPts val="3719"/>
              </a:lnSpc>
            </a:pPr>
            <a:r>
              <a:rPr lang="he-IL" sz="1800" dirty="0">
                <a:solidFill>
                  <a:srgbClr val="000000"/>
                </a:solidFill>
                <a:latin typeface="Assistant"/>
                <a:ea typeface="Assistant"/>
                <a:cs typeface="Assistant"/>
                <a:sym typeface="Assistant"/>
                <a:rtl/>
              </a:rPr>
              <a:t>על פי הנחיות המנהל התכנון</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015FF-4343-F8AF-0224-915A8C60DC15}"/>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09F61067-1376-1713-6F69-BC79C678574A}"/>
              </a:ext>
            </a:extLst>
          </p:cNvPr>
          <p:cNvGrpSpPr/>
          <p:nvPr/>
        </p:nvGrpSpPr>
        <p:grpSpPr>
          <a:xfrm>
            <a:off x="10458450" y="1244037"/>
            <a:ext cx="6819900" cy="857250"/>
            <a:chOff x="0" y="0"/>
            <a:chExt cx="1796188" cy="225778"/>
          </a:xfrm>
        </p:grpSpPr>
        <p:sp>
          <p:nvSpPr>
            <p:cNvPr id="6" name="Freeform 6">
              <a:extLst>
                <a:ext uri="{FF2B5EF4-FFF2-40B4-BE49-F238E27FC236}">
                  <a16:creationId xmlns:a16="http://schemas.microsoft.com/office/drawing/2014/main" id="{CA06CE3E-C3D2-96C0-9CD5-EB5E9D82AFC9}"/>
                </a:ext>
              </a:extLst>
            </p:cNvPr>
            <p:cNvSpPr/>
            <p:nvPr/>
          </p:nvSpPr>
          <p:spPr>
            <a:xfrm>
              <a:off x="0" y="0"/>
              <a:ext cx="1796188" cy="225778"/>
            </a:xfrm>
            <a:custGeom>
              <a:avLst/>
              <a:gdLst/>
              <a:ahLst/>
              <a:cxnLst/>
              <a:rect l="l" t="t" r="r" b="b"/>
              <a:pathLst>
                <a:path w="1796188" h="225778">
                  <a:moveTo>
                    <a:pt x="0" y="0"/>
                  </a:moveTo>
                  <a:lnTo>
                    <a:pt x="1796188" y="0"/>
                  </a:lnTo>
                  <a:lnTo>
                    <a:pt x="1796188" y="225778"/>
                  </a:lnTo>
                  <a:lnTo>
                    <a:pt x="0" y="225778"/>
                  </a:lnTo>
                  <a:close/>
                </a:path>
              </a:pathLst>
            </a:custGeom>
            <a:solidFill>
              <a:srgbClr val="D6EDF9"/>
            </a:solidFill>
          </p:spPr>
          <p:txBody>
            <a:bodyPr/>
            <a:lstStyle/>
            <a:p>
              <a:endParaRPr lang="he-IL"/>
            </a:p>
          </p:txBody>
        </p:sp>
        <p:sp>
          <p:nvSpPr>
            <p:cNvPr id="7" name="TextBox 7">
              <a:extLst>
                <a:ext uri="{FF2B5EF4-FFF2-40B4-BE49-F238E27FC236}">
                  <a16:creationId xmlns:a16="http://schemas.microsoft.com/office/drawing/2014/main" id="{6A7A9C8F-C903-9600-BEFF-FEDDC97125E7}"/>
                </a:ext>
              </a:extLst>
            </p:cNvPr>
            <p:cNvSpPr txBox="1"/>
            <p:nvPr/>
          </p:nvSpPr>
          <p:spPr>
            <a:xfrm>
              <a:off x="0" y="-85725"/>
              <a:ext cx="1796188" cy="311503"/>
            </a:xfrm>
            <a:prstGeom prst="rect">
              <a:avLst/>
            </a:prstGeom>
          </p:spPr>
          <p:txBody>
            <a:bodyPr lIns="50800" tIns="50800" rIns="50800" bIns="50800" rtlCol="0" anchor="ctr"/>
            <a:lstStyle/>
            <a:p>
              <a:pPr algn="ctr">
                <a:lnSpc>
                  <a:spcPts val="2659"/>
                </a:lnSpc>
              </a:pPr>
              <a:endParaRPr/>
            </a:p>
          </p:txBody>
        </p:sp>
      </p:grpSp>
      <p:sp>
        <p:nvSpPr>
          <p:cNvPr id="8" name="TextBox 8">
            <a:extLst>
              <a:ext uri="{FF2B5EF4-FFF2-40B4-BE49-F238E27FC236}">
                <a16:creationId xmlns:a16="http://schemas.microsoft.com/office/drawing/2014/main" id="{A74335B9-BCC0-80E0-AE2E-70ECB4309A32}"/>
              </a:ext>
            </a:extLst>
          </p:cNvPr>
          <p:cNvSpPr txBox="1"/>
          <p:nvPr/>
        </p:nvSpPr>
        <p:spPr>
          <a:xfrm>
            <a:off x="13411200" y="1212971"/>
            <a:ext cx="3089895" cy="762001"/>
          </a:xfrm>
          <a:prstGeom prst="rect">
            <a:avLst/>
          </a:prstGeom>
        </p:spPr>
        <p:txBody>
          <a:bodyPr lIns="0" tIns="0" rIns="0" bIns="0" rtlCol="0" anchor="t">
            <a:spAutoFit/>
          </a:bodyPr>
          <a:lstStyle/>
          <a:p>
            <a:pPr algn="r" rtl="1">
              <a:lnSpc>
                <a:spcPts val="6299"/>
              </a:lnSpc>
              <a:spcBef>
                <a:spcPct val="0"/>
              </a:spcBef>
            </a:pPr>
            <a:r>
              <a:rPr lang="he-IL" sz="4499" b="1" dirty="0">
                <a:solidFill>
                  <a:srgbClr val="517AA1"/>
                </a:solidFill>
                <a:latin typeface="Assistant Bold"/>
                <a:ea typeface="Assistant Bold"/>
                <a:cs typeface="Assistant Bold"/>
                <a:sym typeface="Assistant Bold"/>
                <a:rtl/>
              </a:rPr>
              <a:t>עקרונות תכנון</a:t>
            </a:r>
          </a:p>
        </p:txBody>
      </p:sp>
      <p:sp>
        <p:nvSpPr>
          <p:cNvPr id="4" name="TextBox 9">
            <a:extLst>
              <a:ext uri="{FF2B5EF4-FFF2-40B4-BE49-F238E27FC236}">
                <a16:creationId xmlns:a16="http://schemas.microsoft.com/office/drawing/2014/main" id="{FDE5A3A1-3E50-E561-2768-DAAE5BB317DD}"/>
              </a:ext>
            </a:extLst>
          </p:cNvPr>
          <p:cNvSpPr txBox="1"/>
          <p:nvPr/>
        </p:nvSpPr>
        <p:spPr>
          <a:xfrm>
            <a:off x="609600" y="2476500"/>
            <a:ext cx="17068800" cy="5676490"/>
          </a:xfrm>
          <a:prstGeom prst="rect">
            <a:avLst/>
          </a:prstGeom>
        </p:spPr>
        <p:txBody>
          <a:bodyPr wrap="square" lIns="0" tIns="0" rIns="0" bIns="0" rtlCol="0" anchor="t">
            <a:spAutoFit/>
          </a:bodyPr>
          <a:lstStyle/>
          <a:p>
            <a:pPr algn="r" rtl="1">
              <a:lnSpc>
                <a:spcPts val="3719"/>
              </a:lnSpc>
            </a:pPr>
            <a:endParaRPr lang="he-IL" sz="2999" b="1" dirty="0">
              <a:solidFill>
                <a:srgbClr val="000000"/>
              </a:solidFill>
              <a:latin typeface="Assistant Bold"/>
              <a:ea typeface="Assistant Bold"/>
              <a:cs typeface="Assistant Bold"/>
              <a:sym typeface="Assistant Bold"/>
              <a:rtl/>
            </a:endParaRPr>
          </a:p>
          <a:p>
            <a:pPr marL="514350" indent="-514350" algn="r" rtl="1">
              <a:lnSpc>
                <a:spcPts val="3719"/>
              </a:lnSpc>
              <a:buAutoNum type="arabicPeriod" startAt="5"/>
            </a:pPr>
            <a:r>
              <a:rPr lang="he-IL" sz="2999" dirty="0">
                <a:solidFill>
                  <a:srgbClr val="000000"/>
                </a:solidFill>
                <a:latin typeface="Assistant"/>
                <a:ea typeface="Assistant"/>
                <a:cs typeface="Assistant"/>
                <a:sym typeface="Assistant"/>
                <a:rtl/>
              </a:rPr>
              <a:t>תכנון המרחב הציבורי יישקל בראיית נוחות הולכי הרגל ורוכבי אופניים כמשתמשים מרכזיים, תוך צמצום המופע המרחבי</a:t>
            </a:r>
            <a:br>
              <a:rPr lang="en-US" sz="2999" dirty="0">
                <a:solidFill>
                  <a:srgbClr val="000000"/>
                </a:solidFill>
                <a:latin typeface="Assistant"/>
                <a:ea typeface="Assistant"/>
                <a:cs typeface="Assistant"/>
                <a:sym typeface="Assistant"/>
                <a:rtl/>
              </a:rPr>
            </a:br>
            <a:r>
              <a:rPr lang="he-IL" sz="2999" dirty="0">
                <a:solidFill>
                  <a:srgbClr val="000000"/>
                </a:solidFill>
                <a:latin typeface="Assistant"/>
                <a:ea typeface="Assistant"/>
                <a:cs typeface="Assistant"/>
                <a:sym typeface="Assistant"/>
                <a:rtl/>
              </a:rPr>
              <a:t>של תשתיות, חניות עיליות ומפגעים אחרים.</a:t>
            </a:r>
          </a:p>
          <a:p>
            <a:pPr marL="514350" indent="-514350" algn="r" rtl="1">
              <a:lnSpc>
                <a:spcPts val="3719"/>
              </a:lnSpc>
              <a:buAutoNum type="arabicPeriod" startAt="5"/>
            </a:pPr>
            <a:r>
              <a:rPr lang="he-IL" sz="2999" dirty="0">
                <a:solidFill>
                  <a:srgbClr val="000000"/>
                </a:solidFill>
                <a:latin typeface="Assistant"/>
                <a:ea typeface="Assistant"/>
                <a:cs typeface="Assistant"/>
                <a:sym typeface="Assistant"/>
                <a:rtl/>
              </a:rPr>
              <a:t>העצמת הבינוי בנקודות משמעותיות ולאורך נתיבי </a:t>
            </a:r>
            <a:r>
              <a:rPr lang="he-IL" sz="2999" dirty="0" err="1">
                <a:solidFill>
                  <a:srgbClr val="000000"/>
                </a:solidFill>
                <a:latin typeface="Assistant"/>
                <a:ea typeface="Assistant"/>
                <a:cs typeface="Assistant"/>
                <a:sym typeface="Assistant"/>
                <a:rtl/>
              </a:rPr>
              <a:t>תח"צ</a:t>
            </a:r>
            <a:r>
              <a:rPr lang="he-IL" sz="2999" dirty="0">
                <a:solidFill>
                  <a:srgbClr val="000000"/>
                </a:solidFill>
                <a:latin typeface="Assistant"/>
                <a:ea typeface="Assistant"/>
                <a:cs typeface="Assistant"/>
                <a:sym typeface="Assistant"/>
                <a:rtl/>
              </a:rPr>
              <a:t> </a:t>
            </a:r>
            <a:r>
              <a:rPr lang="he-IL" sz="2999" dirty="0" err="1">
                <a:solidFill>
                  <a:srgbClr val="000000"/>
                </a:solidFill>
                <a:latin typeface="Assistant"/>
                <a:ea typeface="Assistant"/>
                <a:cs typeface="Assistant"/>
                <a:sym typeface="Assistant"/>
                <a:rtl/>
              </a:rPr>
              <a:t>ורק"ל</a:t>
            </a:r>
            <a:r>
              <a:rPr lang="he-IL" sz="2999" dirty="0">
                <a:solidFill>
                  <a:srgbClr val="000000"/>
                </a:solidFill>
                <a:latin typeface="Assistant"/>
                <a:ea typeface="Assistant"/>
                <a:cs typeface="Assistant"/>
                <a:sym typeface="Assistant"/>
                <a:rtl/>
              </a:rPr>
              <a:t>, יצירת תנאים מתאימים למרחב של הולכי רגל, צמצום כניסות ויציאות של כלי רכב למגרשים לאורך רחוב מוטה </a:t>
            </a:r>
            <a:r>
              <a:rPr lang="he-IL" sz="2999" dirty="0" err="1">
                <a:solidFill>
                  <a:srgbClr val="000000"/>
                </a:solidFill>
                <a:latin typeface="Assistant"/>
                <a:ea typeface="Assistant"/>
                <a:cs typeface="Assistant"/>
                <a:sym typeface="Assistant"/>
                <a:rtl/>
              </a:rPr>
              <a:t>תח"צ</a:t>
            </a:r>
            <a:r>
              <a:rPr lang="he-IL" sz="2999" dirty="0">
                <a:solidFill>
                  <a:srgbClr val="000000"/>
                </a:solidFill>
                <a:latin typeface="Assistant"/>
                <a:ea typeface="Assistant"/>
                <a:cs typeface="Assistant"/>
                <a:sym typeface="Assistant"/>
                <a:rtl/>
              </a:rPr>
              <a:t>, חיבור המשכי לרשת שבילי אופניים קיימת ו/או מתוכננת, קביעת הנחיות לתכנון מרחב הולכי הרגל באופן המעודד שהייה (עצים, הצללה, ספסלים, ברזיות </a:t>
            </a:r>
            <a:r>
              <a:rPr lang="he-IL" sz="2999" dirty="0" err="1">
                <a:solidFill>
                  <a:srgbClr val="000000"/>
                </a:solidFill>
                <a:latin typeface="Assistant"/>
                <a:ea typeface="Assistant"/>
                <a:cs typeface="Assistant"/>
                <a:sym typeface="Assistant"/>
                <a:rtl/>
              </a:rPr>
              <a:t>וכיוצ"ב</a:t>
            </a:r>
            <a:r>
              <a:rPr lang="he-IL" sz="2999" dirty="0">
                <a:solidFill>
                  <a:srgbClr val="000000"/>
                </a:solidFill>
                <a:latin typeface="Assistant"/>
                <a:ea typeface="Assistant"/>
                <a:cs typeface="Assistant"/>
                <a:sym typeface="Assistant"/>
                <a:rtl/>
              </a:rPr>
              <a:t>)</a:t>
            </a:r>
          </a:p>
          <a:p>
            <a:pPr marL="514350" indent="-514350" algn="r" rtl="1">
              <a:lnSpc>
                <a:spcPts val="3719"/>
              </a:lnSpc>
              <a:buAutoNum type="arabicPeriod" startAt="5"/>
            </a:pPr>
            <a:r>
              <a:rPr lang="he-IL" sz="2999" dirty="0">
                <a:solidFill>
                  <a:srgbClr val="000000"/>
                </a:solidFill>
                <a:latin typeface="Assistant"/>
                <a:ea typeface="Assistant"/>
                <a:cs typeface="Assistant"/>
                <a:sym typeface="Assistant"/>
                <a:rtl/>
              </a:rPr>
              <a:t>יושם דגש בתכנון על קישוריות ורציפות של שלד המרחב הציבורי וקישורו למרחב הציבורי העירוני: רצף בין רחובות, מעברים, שטחים פתוחים ושטחים ציבורים תוך התאמת היצע השטחים הציבורים האפקטיביים וקביעת הנחיות תומכות עירוניות לפיתוח המרחב הציבורי.</a:t>
            </a:r>
          </a:p>
          <a:p>
            <a:pPr marL="514350" indent="-514350" algn="r" rtl="1">
              <a:lnSpc>
                <a:spcPts val="3719"/>
              </a:lnSpc>
              <a:buAutoNum type="arabicPeriod" startAt="5"/>
            </a:pPr>
            <a:r>
              <a:rPr lang="he-IL" sz="2999" dirty="0">
                <a:solidFill>
                  <a:srgbClr val="000000"/>
                </a:solidFill>
                <a:latin typeface="Assistant"/>
                <a:ea typeface="Assistant"/>
                <a:cs typeface="Assistant"/>
                <a:sym typeface="Assistant"/>
                <a:rtl/>
              </a:rPr>
              <a:t>תכנון חניונים ציבוריים ותשתיות תת קרקעיות ייעשו כך שייוותר שטח מספק לנטיעת עצי צל, על פי הנחיות המנהל התכנון</a:t>
            </a:r>
          </a:p>
          <a:p>
            <a:pPr algn="r" rtl="1">
              <a:lnSpc>
                <a:spcPts val="3719"/>
              </a:lnSpc>
            </a:pPr>
            <a:endParaRPr lang="he-IL" sz="2999" dirty="0">
              <a:solidFill>
                <a:srgbClr val="000000"/>
              </a:solidFill>
              <a:latin typeface="Assistant"/>
              <a:ea typeface="Assistant"/>
              <a:cs typeface="Assistant"/>
              <a:sym typeface="Assistant"/>
              <a:rtl/>
            </a:endParaRPr>
          </a:p>
          <a:p>
            <a:pPr algn="r" rtl="1">
              <a:lnSpc>
                <a:spcPts val="3719"/>
              </a:lnSpc>
            </a:pPr>
            <a:endParaRPr lang="he-IL" sz="2999" dirty="0">
              <a:solidFill>
                <a:srgbClr val="000000"/>
              </a:solidFill>
              <a:latin typeface="Assistant Bold"/>
              <a:ea typeface="Assistant"/>
              <a:cs typeface="Assistant Bold"/>
              <a:sym typeface="Assistant Bold"/>
              <a:rtl/>
            </a:endParaRPr>
          </a:p>
        </p:txBody>
      </p:sp>
      <p:sp>
        <p:nvSpPr>
          <p:cNvPr id="3" name="תיבת טקסט 2">
            <a:extLst>
              <a:ext uri="{FF2B5EF4-FFF2-40B4-BE49-F238E27FC236}">
                <a16:creationId xmlns:a16="http://schemas.microsoft.com/office/drawing/2014/main" id="{53322C4D-7597-F8D6-1D7C-9A3AC1F81A1B}"/>
              </a:ext>
            </a:extLst>
          </p:cNvPr>
          <p:cNvSpPr txBox="1"/>
          <p:nvPr/>
        </p:nvSpPr>
        <p:spPr>
          <a:xfrm>
            <a:off x="8991600" y="9563100"/>
            <a:ext cx="9144000" cy="508985"/>
          </a:xfrm>
          <a:prstGeom prst="rect">
            <a:avLst/>
          </a:prstGeom>
          <a:noFill/>
        </p:spPr>
        <p:txBody>
          <a:bodyPr wrap="square">
            <a:spAutoFit/>
          </a:bodyPr>
          <a:lstStyle/>
          <a:p>
            <a:pPr algn="r" rtl="1">
              <a:lnSpc>
                <a:spcPts val="3719"/>
              </a:lnSpc>
            </a:pPr>
            <a:r>
              <a:rPr lang="he-IL" sz="1800" dirty="0">
                <a:solidFill>
                  <a:srgbClr val="000000"/>
                </a:solidFill>
                <a:latin typeface="Assistant"/>
                <a:ea typeface="Assistant"/>
                <a:cs typeface="Assistant"/>
                <a:sym typeface="Assistant"/>
                <a:rtl/>
              </a:rPr>
              <a:t>על פי הנחיות המנהל התכנון</a:t>
            </a:r>
          </a:p>
        </p:txBody>
      </p:sp>
    </p:spTree>
    <p:extLst>
      <p:ext uri="{BB962C8B-B14F-4D97-AF65-F5344CB8AC3E}">
        <p14:creationId xmlns:p14="http://schemas.microsoft.com/office/powerpoint/2010/main" val="1419528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439400" y="1028700"/>
            <a:ext cx="6819900" cy="857250"/>
            <a:chOff x="0" y="0"/>
            <a:chExt cx="1796188" cy="225778"/>
          </a:xfrm>
        </p:grpSpPr>
        <p:sp>
          <p:nvSpPr>
            <p:cNvPr id="6" name="Freeform 6"/>
            <p:cNvSpPr/>
            <p:nvPr/>
          </p:nvSpPr>
          <p:spPr>
            <a:xfrm>
              <a:off x="0" y="0"/>
              <a:ext cx="1796188" cy="225778"/>
            </a:xfrm>
            <a:custGeom>
              <a:avLst/>
              <a:gdLst/>
              <a:ahLst/>
              <a:cxnLst/>
              <a:rect l="l" t="t" r="r" b="b"/>
              <a:pathLst>
                <a:path w="1796188" h="225778">
                  <a:moveTo>
                    <a:pt x="0" y="0"/>
                  </a:moveTo>
                  <a:lnTo>
                    <a:pt x="1796188" y="0"/>
                  </a:lnTo>
                  <a:lnTo>
                    <a:pt x="179618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179618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4205347" y="1023937"/>
            <a:ext cx="2869853"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חלופות תכנון</a:t>
            </a:r>
          </a:p>
        </p:txBody>
      </p:sp>
      <p:sp>
        <p:nvSpPr>
          <p:cNvPr id="9" name="TextBox 9"/>
          <p:cNvSpPr txBox="1"/>
          <p:nvPr/>
        </p:nvSpPr>
        <p:spPr>
          <a:xfrm>
            <a:off x="1028700" y="2625725"/>
            <a:ext cx="16230600" cy="504825"/>
          </a:xfrm>
          <a:prstGeom prst="rect">
            <a:avLst/>
          </a:prstGeom>
        </p:spPr>
        <p:txBody>
          <a:bodyPr lIns="0" tIns="0" rIns="0" bIns="0" rtlCol="0" anchor="t">
            <a:spAutoFit/>
          </a:bodyPr>
          <a:lstStyle/>
          <a:p>
            <a:pPr algn="r" rtl="1">
              <a:lnSpc>
                <a:spcPts val="4199"/>
              </a:lnSpc>
              <a:spcBef>
                <a:spcPct val="0"/>
              </a:spcBef>
            </a:pPr>
            <a:r>
              <a:rPr lang="he-IL" sz="2999">
                <a:solidFill>
                  <a:srgbClr val="000000"/>
                </a:solidFill>
                <a:latin typeface="Assistant"/>
                <a:ea typeface="Assistant"/>
                <a:cs typeface="Assistant"/>
                <a:sym typeface="Assistant"/>
                <a:rtl/>
              </a:rPr>
              <a:t>חלופה א'</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439400" y="1028700"/>
            <a:ext cx="6819900" cy="857250"/>
            <a:chOff x="0" y="0"/>
            <a:chExt cx="1796188" cy="225778"/>
          </a:xfrm>
        </p:grpSpPr>
        <p:sp>
          <p:nvSpPr>
            <p:cNvPr id="6" name="Freeform 6"/>
            <p:cNvSpPr/>
            <p:nvPr/>
          </p:nvSpPr>
          <p:spPr>
            <a:xfrm>
              <a:off x="0" y="0"/>
              <a:ext cx="1796188" cy="225778"/>
            </a:xfrm>
            <a:custGeom>
              <a:avLst/>
              <a:gdLst/>
              <a:ahLst/>
              <a:cxnLst/>
              <a:rect l="l" t="t" r="r" b="b"/>
              <a:pathLst>
                <a:path w="1796188" h="225778">
                  <a:moveTo>
                    <a:pt x="0" y="0"/>
                  </a:moveTo>
                  <a:lnTo>
                    <a:pt x="1796188" y="0"/>
                  </a:lnTo>
                  <a:lnTo>
                    <a:pt x="179618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179618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4205347" y="1023937"/>
            <a:ext cx="2869853"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חלופות תכנון</a:t>
            </a:r>
          </a:p>
        </p:txBody>
      </p:sp>
      <p:sp>
        <p:nvSpPr>
          <p:cNvPr id="9" name="TextBox 9"/>
          <p:cNvSpPr txBox="1"/>
          <p:nvPr/>
        </p:nvSpPr>
        <p:spPr>
          <a:xfrm>
            <a:off x="1028700" y="2625725"/>
            <a:ext cx="16230600" cy="504825"/>
          </a:xfrm>
          <a:prstGeom prst="rect">
            <a:avLst/>
          </a:prstGeom>
        </p:spPr>
        <p:txBody>
          <a:bodyPr lIns="0" tIns="0" rIns="0" bIns="0" rtlCol="0" anchor="t">
            <a:spAutoFit/>
          </a:bodyPr>
          <a:lstStyle/>
          <a:p>
            <a:pPr algn="r" rtl="1">
              <a:lnSpc>
                <a:spcPts val="4199"/>
              </a:lnSpc>
              <a:spcBef>
                <a:spcPct val="0"/>
              </a:spcBef>
            </a:pPr>
            <a:r>
              <a:rPr lang="he-IL" sz="2999">
                <a:solidFill>
                  <a:srgbClr val="000000"/>
                </a:solidFill>
                <a:latin typeface="Assistant"/>
                <a:ea typeface="Assistant"/>
                <a:cs typeface="Assistant"/>
                <a:sym typeface="Assistant"/>
                <a:rtl/>
              </a:rPr>
              <a:t>חלופה ב'</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439400" y="1028700"/>
            <a:ext cx="6819900" cy="857250"/>
            <a:chOff x="0" y="0"/>
            <a:chExt cx="1796188" cy="225778"/>
          </a:xfrm>
        </p:grpSpPr>
        <p:sp>
          <p:nvSpPr>
            <p:cNvPr id="6" name="Freeform 6"/>
            <p:cNvSpPr/>
            <p:nvPr/>
          </p:nvSpPr>
          <p:spPr>
            <a:xfrm>
              <a:off x="0" y="0"/>
              <a:ext cx="1796188" cy="225778"/>
            </a:xfrm>
            <a:custGeom>
              <a:avLst/>
              <a:gdLst/>
              <a:ahLst/>
              <a:cxnLst/>
              <a:rect l="l" t="t" r="r" b="b"/>
              <a:pathLst>
                <a:path w="1796188" h="225778">
                  <a:moveTo>
                    <a:pt x="0" y="0"/>
                  </a:moveTo>
                  <a:lnTo>
                    <a:pt x="1796188" y="0"/>
                  </a:lnTo>
                  <a:lnTo>
                    <a:pt x="179618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179618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4205347" y="1023937"/>
            <a:ext cx="2869853"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חלופות תכנון</a:t>
            </a:r>
          </a:p>
        </p:txBody>
      </p:sp>
      <p:sp>
        <p:nvSpPr>
          <p:cNvPr id="9" name="TextBox 9"/>
          <p:cNvSpPr txBox="1"/>
          <p:nvPr/>
        </p:nvSpPr>
        <p:spPr>
          <a:xfrm>
            <a:off x="1028700" y="2625725"/>
            <a:ext cx="16230600" cy="504825"/>
          </a:xfrm>
          <a:prstGeom prst="rect">
            <a:avLst/>
          </a:prstGeom>
        </p:spPr>
        <p:txBody>
          <a:bodyPr lIns="0" tIns="0" rIns="0" bIns="0" rtlCol="0" anchor="t">
            <a:spAutoFit/>
          </a:bodyPr>
          <a:lstStyle/>
          <a:p>
            <a:pPr algn="r" rtl="1">
              <a:lnSpc>
                <a:spcPts val="4199"/>
              </a:lnSpc>
              <a:spcBef>
                <a:spcPct val="0"/>
              </a:spcBef>
            </a:pPr>
            <a:r>
              <a:rPr lang="he-IL" sz="2999">
                <a:solidFill>
                  <a:srgbClr val="000000"/>
                </a:solidFill>
                <a:latin typeface="Assistant"/>
                <a:ea typeface="Assistant"/>
                <a:cs typeface="Assistant"/>
                <a:sym typeface="Assistant"/>
                <a:rtl/>
              </a:rPr>
              <a:t>חלופה ג'</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439400" y="1028700"/>
            <a:ext cx="6819900" cy="857250"/>
            <a:chOff x="0" y="0"/>
            <a:chExt cx="1796188" cy="225778"/>
          </a:xfrm>
        </p:grpSpPr>
        <p:sp>
          <p:nvSpPr>
            <p:cNvPr id="6" name="Freeform 6"/>
            <p:cNvSpPr/>
            <p:nvPr/>
          </p:nvSpPr>
          <p:spPr>
            <a:xfrm>
              <a:off x="0" y="0"/>
              <a:ext cx="1796188" cy="225778"/>
            </a:xfrm>
            <a:custGeom>
              <a:avLst/>
              <a:gdLst/>
              <a:ahLst/>
              <a:cxnLst/>
              <a:rect l="l" t="t" r="r" b="b"/>
              <a:pathLst>
                <a:path w="1796188" h="225778">
                  <a:moveTo>
                    <a:pt x="0" y="0"/>
                  </a:moveTo>
                  <a:lnTo>
                    <a:pt x="1796188" y="0"/>
                  </a:lnTo>
                  <a:lnTo>
                    <a:pt x="179618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179618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2620104" y="1023937"/>
            <a:ext cx="4455096"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השוואה בין החלופות</a:t>
            </a:r>
          </a:p>
        </p:txBody>
      </p:sp>
      <p:sp>
        <p:nvSpPr>
          <p:cNvPr id="9" name="TextBox 9"/>
          <p:cNvSpPr txBox="1"/>
          <p:nvPr/>
        </p:nvSpPr>
        <p:spPr>
          <a:xfrm>
            <a:off x="1028700" y="2625725"/>
            <a:ext cx="16230600" cy="1552575"/>
          </a:xfrm>
          <a:prstGeom prst="rect">
            <a:avLst/>
          </a:prstGeom>
        </p:spPr>
        <p:txBody>
          <a:bodyPr lIns="0" tIns="0" rIns="0" bIns="0" rtlCol="0" anchor="t">
            <a:spAutoFit/>
          </a:bodyPr>
          <a:lstStyle/>
          <a:p>
            <a:pPr algn="r" rtl="1">
              <a:lnSpc>
                <a:spcPts val="4199"/>
              </a:lnSpc>
            </a:pPr>
            <a:r>
              <a:rPr lang="he-IL" sz="2999" dirty="0">
                <a:solidFill>
                  <a:srgbClr val="000000"/>
                </a:solidFill>
                <a:latin typeface="Assistant"/>
                <a:ea typeface="Assistant"/>
                <a:cs typeface="Assistant"/>
                <a:sym typeface="Assistant"/>
                <a:rtl/>
              </a:rPr>
              <a:t>על החלופות להיות שונות זו מזו.</a:t>
            </a:r>
          </a:p>
          <a:p>
            <a:pPr algn="r" rtl="1">
              <a:lnSpc>
                <a:spcPts val="4199"/>
              </a:lnSpc>
            </a:pPr>
            <a:r>
              <a:rPr lang="he-IL" sz="2999" dirty="0">
                <a:solidFill>
                  <a:srgbClr val="000000"/>
                </a:solidFill>
                <a:latin typeface="Assistant"/>
                <a:ea typeface="Assistant"/>
                <a:cs typeface="Assistant"/>
                <a:sym typeface="Assistant"/>
                <a:rtl/>
              </a:rPr>
              <a:t>לא רק במספר הקומות ובמיקום המגדלים.</a:t>
            </a:r>
          </a:p>
          <a:p>
            <a:pPr algn="r" rtl="1">
              <a:lnSpc>
                <a:spcPts val="4199"/>
              </a:lnSpc>
              <a:spcBef>
                <a:spcPct val="0"/>
              </a:spcBef>
            </a:pPr>
            <a:endParaRPr lang="he-IL" sz="2999" dirty="0">
              <a:solidFill>
                <a:srgbClr val="000000"/>
              </a:solidFill>
              <a:latin typeface="Assistant"/>
              <a:ea typeface="Assistant"/>
              <a:cs typeface="Assistant"/>
              <a:sym typeface="Assistant"/>
              <a:rt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439400" y="1028700"/>
            <a:ext cx="6819900" cy="857250"/>
            <a:chOff x="0" y="0"/>
            <a:chExt cx="1796188" cy="225778"/>
          </a:xfrm>
        </p:grpSpPr>
        <p:sp>
          <p:nvSpPr>
            <p:cNvPr id="6" name="Freeform 6"/>
            <p:cNvSpPr/>
            <p:nvPr/>
          </p:nvSpPr>
          <p:spPr>
            <a:xfrm>
              <a:off x="0" y="0"/>
              <a:ext cx="1796188" cy="225778"/>
            </a:xfrm>
            <a:custGeom>
              <a:avLst/>
              <a:gdLst/>
              <a:ahLst/>
              <a:cxnLst/>
              <a:rect l="l" t="t" r="r" b="b"/>
              <a:pathLst>
                <a:path w="1796188" h="225778">
                  <a:moveTo>
                    <a:pt x="0" y="0"/>
                  </a:moveTo>
                  <a:lnTo>
                    <a:pt x="1796188" y="0"/>
                  </a:lnTo>
                  <a:lnTo>
                    <a:pt x="179618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179618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4769926" y="1023937"/>
            <a:ext cx="2305273"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פרק חברה</a:t>
            </a:r>
          </a:p>
        </p:txBody>
      </p:sp>
      <p:sp>
        <p:nvSpPr>
          <p:cNvPr id="9" name="TextBox 9"/>
          <p:cNvSpPr txBox="1"/>
          <p:nvPr/>
        </p:nvSpPr>
        <p:spPr>
          <a:xfrm>
            <a:off x="1028700" y="2625725"/>
            <a:ext cx="16230600" cy="3736857"/>
          </a:xfrm>
          <a:prstGeom prst="rect">
            <a:avLst/>
          </a:prstGeom>
        </p:spPr>
        <p:txBody>
          <a:bodyPr lIns="0" tIns="0" rIns="0" bIns="0" rtlCol="0" anchor="t">
            <a:spAutoFit/>
          </a:bodyPr>
          <a:lstStyle/>
          <a:p>
            <a:pPr algn="r" rtl="1">
              <a:lnSpc>
                <a:spcPts val="4199"/>
              </a:lnSpc>
              <a:spcBef>
                <a:spcPct val="0"/>
              </a:spcBef>
            </a:pPr>
            <a:r>
              <a:rPr lang="he-IL" sz="2999" b="1" dirty="0">
                <a:solidFill>
                  <a:srgbClr val="000000"/>
                </a:solidFill>
                <a:latin typeface="Assistant"/>
                <a:ea typeface="Assistant"/>
                <a:cs typeface="Assistant"/>
                <a:sym typeface="Assistant"/>
                <a:rtl/>
              </a:rPr>
              <a:t>רקע על המתחם:</a:t>
            </a:r>
          </a:p>
          <a:p>
            <a:pPr algn="r" rtl="1">
              <a:lnSpc>
                <a:spcPts val="4199"/>
              </a:lnSpc>
              <a:spcBef>
                <a:spcPct val="0"/>
              </a:spcBef>
            </a:pPr>
            <a:endParaRPr lang="he-IL" sz="2999" b="1" dirty="0">
              <a:solidFill>
                <a:srgbClr val="000000"/>
              </a:solidFill>
              <a:latin typeface="Assistant"/>
              <a:ea typeface="Assistant"/>
              <a:cs typeface="Assistant"/>
              <a:sym typeface="Assistant"/>
              <a:rtl/>
            </a:endParaRPr>
          </a:p>
          <a:p>
            <a:pPr marL="514350" indent="-514350" algn="r" rtl="1">
              <a:lnSpc>
                <a:spcPts val="4199"/>
              </a:lnSpc>
              <a:spcBef>
                <a:spcPct val="0"/>
              </a:spcBef>
              <a:buAutoNum type="arabicPeriod"/>
            </a:pPr>
            <a:r>
              <a:rPr lang="he-IL" sz="2999" dirty="0">
                <a:solidFill>
                  <a:srgbClr val="000000"/>
                </a:solidFill>
                <a:latin typeface="Assistant"/>
                <a:ea typeface="Assistant"/>
                <a:cs typeface="Assistant"/>
                <a:sym typeface="Assistant"/>
                <a:rtl/>
              </a:rPr>
              <a:t>תיאור מצב הפיזי של המתחם (כמה בניינים, כניסות).</a:t>
            </a:r>
          </a:p>
          <a:p>
            <a:pPr marL="514350" indent="-514350" algn="r" rtl="1">
              <a:lnSpc>
                <a:spcPts val="4199"/>
              </a:lnSpc>
              <a:spcBef>
                <a:spcPct val="0"/>
              </a:spcBef>
              <a:buAutoNum type="arabicPeriod"/>
            </a:pPr>
            <a:r>
              <a:rPr lang="he-IL" sz="2999" dirty="0">
                <a:solidFill>
                  <a:srgbClr val="000000"/>
                </a:solidFill>
                <a:latin typeface="Assistant"/>
                <a:ea typeface="Assistant"/>
                <a:cs typeface="Assistant"/>
                <a:sym typeface="Assistant"/>
                <a:rtl/>
              </a:rPr>
              <a:t>היסטוריה של המתחם (מתי נבנו המבנים ומתי אוכלסו, מי אכלס אותם, מאפיינים דמוגרפיים של המתחם והשתנותם לאורך זמן).</a:t>
            </a:r>
          </a:p>
          <a:p>
            <a:pPr algn="r" rtl="1">
              <a:lnSpc>
                <a:spcPts val="4199"/>
              </a:lnSpc>
              <a:spcBef>
                <a:spcPct val="0"/>
              </a:spcBef>
            </a:pPr>
            <a:endParaRPr lang="he-IL" sz="2999" b="1" dirty="0">
              <a:solidFill>
                <a:srgbClr val="000000"/>
              </a:solidFill>
              <a:latin typeface="Assistant"/>
              <a:ea typeface="Assistant"/>
              <a:cs typeface="Assistant"/>
              <a:sym typeface="Assistant"/>
              <a:rtl/>
            </a:endParaRPr>
          </a:p>
          <a:p>
            <a:pPr algn="r" rtl="1">
              <a:lnSpc>
                <a:spcPts val="4199"/>
              </a:lnSpc>
              <a:spcBef>
                <a:spcPct val="0"/>
              </a:spcBef>
            </a:pPr>
            <a:endParaRPr lang="he-IL" sz="2999" dirty="0">
              <a:solidFill>
                <a:srgbClr val="000000"/>
              </a:solidFill>
              <a:latin typeface="Assistant"/>
              <a:ea typeface="Assistant"/>
              <a:cs typeface="Assistant"/>
              <a:sym typeface="Assistant"/>
              <a:rt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7639050" y="1028700"/>
            <a:ext cx="9620250" cy="857250"/>
            <a:chOff x="0" y="0"/>
            <a:chExt cx="2533728" cy="225778"/>
          </a:xfrm>
        </p:grpSpPr>
        <p:sp>
          <p:nvSpPr>
            <p:cNvPr id="6" name="Freeform 6"/>
            <p:cNvSpPr/>
            <p:nvPr/>
          </p:nvSpPr>
          <p:spPr>
            <a:xfrm>
              <a:off x="0" y="0"/>
              <a:ext cx="2533728" cy="225778"/>
            </a:xfrm>
            <a:custGeom>
              <a:avLst/>
              <a:gdLst/>
              <a:ahLst/>
              <a:cxnLst/>
              <a:rect l="l" t="t" r="r" b="b"/>
              <a:pathLst>
                <a:path w="2533728" h="225778">
                  <a:moveTo>
                    <a:pt x="0" y="0"/>
                  </a:moveTo>
                  <a:lnTo>
                    <a:pt x="2533728" y="0"/>
                  </a:lnTo>
                  <a:lnTo>
                    <a:pt x="253372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253372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8509099" y="1023937"/>
            <a:ext cx="8566100" cy="762001"/>
          </a:xfrm>
          <a:prstGeom prst="rect">
            <a:avLst/>
          </a:prstGeom>
        </p:spPr>
        <p:txBody>
          <a:bodyPr lIns="0" tIns="0" rIns="0" bIns="0" rtlCol="0" anchor="t">
            <a:spAutoFit/>
          </a:bodyPr>
          <a:lstStyle/>
          <a:p>
            <a:pPr algn="r" rtl="1">
              <a:lnSpc>
                <a:spcPts val="6299"/>
              </a:lnSpc>
              <a:spcBef>
                <a:spcPct val="0"/>
              </a:spcBef>
            </a:pPr>
            <a:r>
              <a:rPr lang="he-IL" sz="4499" b="1" dirty="0">
                <a:solidFill>
                  <a:srgbClr val="517AA1"/>
                </a:solidFill>
                <a:latin typeface="Assistant Bold"/>
                <a:ea typeface="Assistant Bold"/>
                <a:cs typeface="Assistant Bold"/>
                <a:sym typeface="Assistant Bold"/>
                <a:rtl/>
              </a:rPr>
              <a:t>רקע חברתי - התארגנויות</a:t>
            </a:r>
          </a:p>
        </p:txBody>
      </p:sp>
      <p:sp>
        <p:nvSpPr>
          <p:cNvPr id="9" name="TextBox 9"/>
          <p:cNvSpPr txBox="1"/>
          <p:nvPr/>
        </p:nvSpPr>
        <p:spPr>
          <a:xfrm>
            <a:off x="1028700" y="2625725"/>
            <a:ext cx="16230600" cy="1043812"/>
          </a:xfrm>
          <a:prstGeom prst="rect">
            <a:avLst/>
          </a:prstGeom>
        </p:spPr>
        <p:txBody>
          <a:bodyPr lIns="0" tIns="0" rIns="0" bIns="0" rtlCol="0" anchor="t">
            <a:spAutoFit/>
          </a:bodyPr>
          <a:lstStyle/>
          <a:p>
            <a:pPr marL="647697" lvl="1" indent="-323848" algn="r" rtl="1">
              <a:lnSpc>
                <a:spcPts val="4199"/>
              </a:lnSpc>
              <a:buFont typeface="Arial"/>
              <a:buChar char="•"/>
            </a:pPr>
            <a:r>
              <a:rPr lang="he-IL" sz="2999" dirty="0">
                <a:solidFill>
                  <a:srgbClr val="000000"/>
                </a:solidFill>
                <a:latin typeface="Assistant"/>
                <a:ea typeface="Assistant"/>
                <a:cs typeface="Assistant"/>
                <a:sym typeface="Assistant"/>
                <a:rtl/>
              </a:rPr>
              <a:t>האם יש נציגות מוסמכת? במידה ואין, לתת תיאור קצר מדוע</a:t>
            </a:r>
          </a:p>
          <a:p>
            <a:pPr marL="647697" lvl="1" indent="-323848" algn="r" rtl="1">
              <a:lnSpc>
                <a:spcPts val="4199"/>
              </a:lnSpc>
              <a:spcBef>
                <a:spcPct val="0"/>
              </a:spcBef>
              <a:buFont typeface="Arial"/>
              <a:buChar char="•"/>
            </a:pPr>
            <a:r>
              <a:rPr lang="he-IL" sz="2999" dirty="0">
                <a:solidFill>
                  <a:srgbClr val="000000"/>
                </a:solidFill>
                <a:latin typeface="Assistant"/>
                <a:ea typeface="Assistant"/>
                <a:cs typeface="Assistant"/>
                <a:sym typeface="Assistant"/>
                <a:rtl/>
              </a:rPr>
              <a:t>האם נבחר עו"ד דיירים? אם כן נא ציינו מה שמו.</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439400" y="1028700"/>
            <a:ext cx="6819900" cy="857250"/>
            <a:chOff x="0" y="0"/>
            <a:chExt cx="1796188" cy="225778"/>
          </a:xfrm>
        </p:grpSpPr>
        <p:sp>
          <p:nvSpPr>
            <p:cNvPr id="6" name="Freeform 6"/>
            <p:cNvSpPr/>
            <p:nvPr/>
          </p:nvSpPr>
          <p:spPr>
            <a:xfrm>
              <a:off x="0" y="0"/>
              <a:ext cx="1796188" cy="225778"/>
            </a:xfrm>
            <a:custGeom>
              <a:avLst/>
              <a:gdLst/>
              <a:ahLst/>
              <a:cxnLst/>
              <a:rect l="l" t="t" r="r" b="b"/>
              <a:pathLst>
                <a:path w="1796188" h="225778">
                  <a:moveTo>
                    <a:pt x="0" y="0"/>
                  </a:moveTo>
                  <a:lnTo>
                    <a:pt x="1796188" y="0"/>
                  </a:lnTo>
                  <a:lnTo>
                    <a:pt x="179618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1796188"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2420600" y="1023937"/>
            <a:ext cx="4654600" cy="757836"/>
          </a:xfrm>
          <a:prstGeom prst="rect">
            <a:avLst/>
          </a:prstGeom>
        </p:spPr>
        <p:txBody>
          <a:bodyPr wrap="square" lIns="0" tIns="0" rIns="0" bIns="0" rtlCol="0" anchor="t">
            <a:spAutoFit/>
          </a:bodyPr>
          <a:lstStyle/>
          <a:p>
            <a:pPr algn="r" rtl="1">
              <a:lnSpc>
                <a:spcPts val="6299"/>
              </a:lnSpc>
              <a:spcBef>
                <a:spcPct val="0"/>
              </a:spcBef>
            </a:pPr>
            <a:r>
              <a:rPr lang="he-IL" sz="4499" b="1" dirty="0">
                <a:solidFill>
                  <a:srgbClr val="517AA1"/>
                </a:solidFill>
                <a:latin typeface="Assistant Bold"/>
                <a:ea typeface="Assistant Bold"/>
                <a:cs typeface="Assistant Bold"/>
                <a:sym typeface="Assistant Bold"/>
                <a:rtl/>
              </a:rPr>
              <a:t>רקע חברתי - ראשוני</a:t>
            </a:r>
          </a:p>
        </p:txBody>
      </p:sp>
      <p:sp>
        <p:nvSpPr>
          <p:cNvPr id="9" name="TextBox 9"/>
          <p:cNvSpPr txBox="1"/>
          <p:nvPr/>
        </p:nvSpPr>
        <p:spPr>
          <a:xfrm>
            <a:off x="1028700" y="2625725"/>
            <a:ext cx="16230600" cy="1582421"/>
          </a:xfrm>
          <a:prstGeom prst="rect">
            <a:avLst/>
          </a:prstGeom>
        </p:spPr>
        <p:txBody>
          <a:bodyPr lIns="0" tIns="0" rIns="0" bIns="0" rtlCol="0" anchor="t">
            <a:spAutoFit/>
          </a:bodyPr>
          <a:lstStyle/>
          <a:p>
            <a:pPr marL="647697" lvl="1" indent="-323848" algn="r" rtl="1">
              <a:lnSpc>
                <a:spcPts val="4199"/>
              </a:lnSpc>
              <a:buFont typeface="Arial"/>
              <a:buChar char="•"/>
            </a:pPr>
            <a:r>
              <a:rPr lang="he-IL" sz="2999" dirty="0">
                <a:solidFill>
                  <a:srgbClr val="000000"/>
                </a:solidFill>
                <a:latin typeface="Assistant"/>
                <a:ea typeface="Assistant"/>
                <a:cs typeface="Assistant"/>
                <a:sym typeface="Assistant"/>
                <a:rtl/>
              </a:rPr>
              <a:t>אפיון חברתי קצר (סוציואקונומי, דתי, גילאים וכדומה) של תושבי ובעלי הנכסים במתחם.</a:t>
            </a:r>
          </a:p>
          <a:p>
            <a:pPr marL="647697" lvl="1" indent="-323848" algn="r" rtl="1">
              <a:lnSpc>
                <a:spcPts val="4199"/>
              </a:lnSpc>
              <a:buFont typeface="Arial"/>
              <a:buChar char="•"/>
            </a:pPr>
            <a:r>
              <a:rPr lang="he-IL" sz="2999" dirty="0">
                <a:solidFill>
                  <a:srgbClr val="000000"/>
                </a:solidFill>
                <a:latin typeface="Assistant"/>
                <a:ea typeface="Assistant"/>
                <a:cs typeface="Assistant"/>
                <a:sym typeface="Assistant"/>
                <a:rtl/>
              </a:rPr>
              <a:t>מס' יח"ד בשכירות, מס' יח"ד בדיור ציבורי</a:t>
            </a:r>
          </a:p>
          <a:p>
            <a:pPr marL="647697" lvl="1" indent="-323848" algn="r" rtl="1">
              <a:lnSpc>
                <a:spcPts val="4199"/>
              </a:lnSpc>
              <a:spcBef>
                <a:spcPct val="0"/>
              </a:spcBef>
              <a:buFont typeface="Arial"/>
              <a:buChar char="•"/>
            </a:pPr>
            <a:r>
              <a:rPr lang="he-IL" sz="2999" dirty="0">
                <a:solidFill>
                  <a:srgbClr val="000000"/>
                </a:solidFill>
                <a:latin typeface="Assistant"/>
                <a:ea typeface="Assistant"/>
                <a:cs typeface="Assistant"/>
                <a:sym typeface="Assistant"/>
                <a:rtl/>
              </a:rPr>
              <a:t>השוואה חברתית לסביבה השכונתית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8591550" y="1028700"/>
            <a:ext cx="8667750" cy="857250"/>
            <a:chOff x="0" y="0"/>
            <a:chExt cx="2282864" cy="225778"/>
          </a:xfrm>
        </p:grpSpPr>
        <p:sp>
          <p:nvSpPr>
            <p:cNvPr id="6" name="Freeform 6"/>
            <p:cNvSpPr/>
            <p:nvPr/>
          </p:nvSpPr>
          <p:spPr>
            <a:xfrm>
              <a:off x="0" y="0"/>
              <a:ext cx="2282864" cy="225778"/>
            </a:xfrm>
            <a:custGeom>
              <a:avLst/>
              <a:gdLst/>
              <a:ahLst/>
              <a:cxnLst/>
              <a:rect l="l" t="t" r="r" b="b"/>
              <a:pathLst>
                <a:path w="2282864" h="225778">
                  <a:moveTo>
                    <a:pt x="0" y="0"/>
                  </a:moveTo>
                  <a:lnTo>
                    <a:pt x="2282864" y="0"/>
                  </a:lnTo>
                  <a:lnTo>
                    <a:pt x="2282864"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2282864"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0591800" y="1023937"/>
            <a:ext cx="6483400" cy="757836"/>
          </a:xfrm>
          <a:prstGeom prst="rect">
            <a:avLst/>
          </a:prstGeom>
        </p:spPr>
        <p:txBody>
          <a:bodyPr wrap="square" lIns="0" tIns="0" rIns="0" bIns="0" rtlCol="0" anchor="t">
            <a:spAutoFit/>
          </a:bodyPr>
          <a:lstStyle/>
          <a:p>
            <a:pPr algn="r" rtl="1">
              <a:lnSpc>
                <a:spcPts val="6299"/>
              </a:lnSpc>
              <a:spcBef>
                <a:spcPct val="0"/>
              </a:spcBef>
            </a:pPr>
            <a:r>
              <a:rPr lang="he-IL" sz="4499" b="1" dirty="0">
                <a:solidFill>
                  <a:srgbClr val="517AA1"/>
                </a:solidFill>
                <a:latin typeface="Assistant Bold"/>
                <a:ea typeface="Assistant Bold"/>
                <a:cs typeface="Assistant Bold"/>
                <a:sym typeface="Assistant Bold"/>
                <a:rtl/>
              </a:rPr>
              <a:t>רקע חברתי - אחוזי החתמות </a:t>
            </a:r>
          </a:p>
        </p:txBody>
      </p:sp>
      <p:sp>
        <p:nvSpPr>
          <p:cNvPr id="9" name="TextBox 9"/>
          <p:cNvSpPr txBox="1"/>
          <p:nvPr/>
        </p:nvSpPr>
        <p:spPr>
          <a:xfrm>
            <a:off x="1039251" y="2919748"/>
            <a:ext cx="16230600" cy="1582421"/>
          </a:xfrm>
          <a:prstGeom prst="rect">
            <a:avLst/>
          </a:prstGeom>
        </p:spPr>
        <p:txBody>
          <a:bodyPr lIns="0" tIns="0" rIns="0" bIns="0" rtlCol="0" anchor="t">
            <a:spAutoFit/>
          </a:bodyPr>
          <a:lstStyle/>
          <a:p>
            <a:pPr marL="647697" lvl="1" indent="-323848" algn="r" rtl="1">
              <a:lnSpc>
                <a:spcPts val="4199"/>
              </a:lnSpc>
              <a:buFont typeface="Arial"/>
              <a:buChar char="•"/>
            </a:pPr>
            <a:r>
              <a:rPr lang="he-IL" sz="2999" dirty="0">
                <a:solidFill>
                  <a:srgbClr val="000000"/>
                </a:solidFill>
                <a:latin typeface="Assistant"/>
                <a:ea typeface="Assistant"/>
                <a:cs typeface="Assistant"/>
                <a:sym typeface="Assistant"/>
                <a:rtl/>
              </a:rPr>
              <a:t>מועד תחילת הקשר של היזם למתחם</a:t>
            </a:r>
          </a:p>
          <a:p>
            <a:pPr marL="647697" lvl="1" indent="-323848" algn="r" rtl="1">
              <a:lnSpc>
                <a:spcPts val="4199"/>
              </a:lnSpc>
              <a:buFont typeface="Arial"/>
              <a:buChar char="•"/>
            </a:pPr>
            <a:r>
              <a:rPr lang="he-IL" sz="2999" dirty="0">
                <a:solidFill>
                  <a:srgbClr val="000000"/>
                </a:solidFill>
                <a:latin typeface="Assistant"/>
                <a:ea typeface="Assistant"/>
                <a:cs typeface="Assistant"/>
                <a:sym typeface="Assistant"/>
                <a:rtl/>
              </a:rPr>
              <a:t>סוג החתימות שנעשו במתחם (ייפוי כוח/נון </a:t>
            </a:r>
            <a:r>
              <a:rPr lang="he-IL" sz="2999" dirty="0" err="1">
                <a:solidFill>
                  <a:srgbClr val="000000"/>
                </a:solidFill>
                <a:latin typeface="Assistant"/>
                <a:ea typeface="Assistant"/>
                <a:cs typeface="Assistant"/>
                <a:sym typeface="Assistant"/>
                <a:rtl/>
              </a:rPr>
              <a:t>שופ</a:t>
            </a:r>
            <a:r>
              <a:rPr lang="he-IL" sz="2999" dirty="0">
                <a:solidFill>
                  <a:srgbClr val="000000"/>
                </a:solidFill>
                <a:latin typeface="Assistant"/>
                <a:ea typeface="Assistant"/>
                <a:cs typeface="Assistant"/>
                <a:sym typeface="Assistant"/>
                <a:rtl/>
              </a:rPr>
              <a:t>/הסכמים סופיים)</a:t>
            </a:r>
          </a:p>
          <a:p>
            <a:pPr marL="647697" lvl="1" indent="-323848" algn="r" rtl="1">
              <a:lnSpc>
                <a:spcPts val="4199"/>
              </a:lnSpc>
              <a:spcBef>
                <a:spcPct val="0"/>
              </a:spcBef>
              <a:buFont typeface="Arial"/>
              <a:buChar char="•"/>
            </a:pPr>
            <a:r>
              <a:rPr lang="he-IL" sz="2999" dirty="0">
                <a:solidFill>
                  <a:srgbClr val="000000"/>
                </a:solidFill>
                <a:latin typeface="Assistant"/>
                <a:ea typeface="Assistant"/>
                <a:cs typeface="Assistant"/>
                <a:sym typeface="Assistant"/>
                <a:rtl/>
              </a:rPr>
              <a:t>אחוז חתימות מכל הבניין ומכל המתחם + מספרי החתימות (מומלץ בטבלה)</a:t>
            </a:r>
          </a:p>
        </p:txBody>
      </p:sp>
      <p:sp>
        <p:nvSpPr>
          <p:cNvPr id="2" name="TextBox 9">
            <a:extLst>
              <a:ext uri="{FF2B5EF4-FFF2-40B4-BE49-F238E27FC236}">
                <a16:creationId xmlns:a16="http://schemas.microsoft.com/office/drawing/2014/main" id="{EB7D3A46-1E40-4681-A84A-A8A933154EDF}"/>
              </a:ext>
            </a:extLst>
          </p:cNvPr>
          <p:cNvSpPr txBox="1"/>
          <p:nvPr/>
        </p:nvSpPr>
        <p:spPr>
          <a:xfrm>
            <a:off x="1028700" y="2385823"/>
            <a:ext cx="16230600" cy="505203"/>
          </a:xfrm>
          <a:prstGeom prst="rect">
            <a:avLst/>
          </a:prstGeom>
        </p:spPr>
        <p:txBody>
          <a:bodyPr lIns="0" tIns="0" rIns="0" bIns="0" rtlCol="0" anchor="t">
            <a:spAutoFit/>
          </a:bodyPr>
          <a:lstStyle/>
          <a:p>
            <a:pPr marL="323849" lvl="1" algn="r" rtl="1">
              <a:lnSpc>
                <a:spcPts val="4199"/>
              </a:lnSpc>
            </a:pPr>
            <a:r>
              <a:rPr lang="he-IL" sz="2999" dirty="0">
                <a:solidFill>
                  <a:srgbClr val="000000"/>
                </a:solidFill>
                <a:latin typeface="Assistant"/>
                <a:ea typeface="Assistant"/>
                <a:cs typeface="Assistant"/>
                <a:sym typeface="Assistant"/>
                <a:rtl/>
              </a:rPr>
              <a:t>אם בוצעו החתמות יש לצרף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8458200" y="1638300"/>
            <a:ext cx="8667750" cy="857250"/>
            <a:chOff x="0" y="0"/>
            <a:chExt cx="2282864" cy="225778"/>
          </a:xfrm>
        </p:grpSpPr>
        <p:sp>
          <p:nvSpPr>
            <p:cNvPr id="6" name="Freeform 6"/>
            <p:cNvSpPr/>
            <p:nvPr/>
          </p:nvSpPr>
          <p:spPr>
            <a:xfrm>
              <a:off x="0" y="0"/>
              <a:ext cx="2282864" cy="225778"/>
            </a:xfrm>
            <a:custGeom>
              <a:avLst/>
              <a:gdLst/>
              <a:ahLst/>
              <a:cxnLst/>
              <a:rect l="l" t="t" r="r" b="b"/>
              <a:pathLst>
                <a:path w="2282864" h="225778">
                  <a:moveTo>
                    <a:pt x="0" y="0"/>
                  </a:moveTo>
                  <a:lnTo>
                    <a:pt x="2282864" y="0"/>
                  </a:lnTo>
                  <a:lnTo>
                    <a:pt x="2282864"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2282864"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9372600" y="1638300"/>
            <a:ext cx="7615684" cy="757836"/>
          </a:xfrm>
          <a:prstGeom prst="rect">
            <a:avLst/>
          </a:prstGeom>
        </p:spPr>
        <p:txBody>
          <a:bodyPr wrap="square" lIns="0" tIns="0" rIns="0" bIns="0" rtlCol="0" anchor="t">
            <a:spAutoFit/>
          </a:bodyPr>
          <a:lstStyle/>
          <a:p>
            <a:pPr algn="r" rtl="1">
              <a:lnSpc>
                <a:spcPts val="6299"/>
              </a:lnSpc>
              <a:spcBef>
                <a:spcPct val="0"/>
              </a:spcBef>
            </a:pPr>
            <a:r>
              <a:rPr lang="he-IL" sz="4499" b="1" dirty="0">
                <a:solidFill>
                  <a:srgbClr val="517AA1"/>
                </a:solidFill>
                <a:latin typeface="Assistant Bold"/>
                <a:ea typeface="Assistant Bold"/>
                <a:cs typeface="Assistant Bold"/>
                <a:sym typeface="Assistant Bold"/>
                <a:rtl/>
              </a:rPr>
              <a:t>רקע חברתי - קשר חברתי לתכנון</a:t>
            </a:r>
          </a:p>
        </p:txBody>
      </p:sp>
      <p:sp>
        <p:nvSpPr>
          <p:cNvPr id="9" name="TextBox 9"/>
          <p:cNvSpPr txBox="1"/>
          <p:nvPr/>
        </p:nvSpPr>
        <p:spPr>
          <a:xfrm>
            <a:off x="1016977" y="3238500"/>
            <a:ext cx="16230600" cy="1582421"/>
          </a:xfrm>
          <a:prstGeom prst="rect">
            <a:avLst/>
          </a:prstGeom>
        </p:spPr>
        <p:txBody>
          <a:bodyPr lIns="0" tIns="0" rIns="0" bIns="0" rtlCol="0" anchor="t">
            <a:spAutoFit/>
          </a:bodyPr>
          <a:lstStyle/>
          <a:p>
            <a:pPr marL="647697" lvl="1" indent="-323848" algn="r" rtl="1">
              <a:lnSpc>
                <a:spcPts val="4199"/>
              </a:lnSpc>
              <a:buFont typeface="Arial"/>
              <a:buChar char="•"/>
            </a:pPr>
            <a:r>
              <a:rPr lang="he-IL" sz="2999" dirty="0">
                <a:solidFill>
                  <a:srgbClr val="000000"/>
                </a:solidFill>
                <a:latin typeface="Assistant"/>
                <a:ea typeface="Assistant"/>
                <a:cs typeface="Assistant"/>
                <a:sym typeface="Assistant"/>
                <a:rtl/>
              </a:rPr>
              <a:t>מה העקרונות החברתיים לתכנון המתחם שעלו מהקשר עם הדיירים</a:t>
            </a:r>
          </a:p>
          <a:p>
            <a:pPr marL="647697" lvl="1" indent="-323848" algn="r" rtl="1">
              <a:lnSpc>
                <a:spcPts val="4199"/>
              </a:lnSpc>
              <a:spcBef>
                <a:spcPct val="0"/>
              </a:spcBef>
              <a:buFont typeface="Arial"/>
              <a:buChar char="•"/>
            </a:pPr>
            <a:r>
              <a:rPr lang="he-IL" sz="2999" dirty="0">
                <a:solidFill>
                  <a:srgbClr val="000000"/>
                </a:solidFill>
                <a:latin typeface="Assistant"/>
                <a:ea typeface="Assistant"/>
                <a:cs typeface="Assistant"/>
                <a:sym typeface="Assistant"/>
                <a:rtl/>
              </a:rPr>
              <a:t>נא לציין אם יש סוגיות המופיעות בחוזה</a:t>
            </a:r>
          </a:p>
          <a:p>
            <a:pPr marL="647697" lvl="1" indent="-323848" algn="r" rtl="1">
              <a:lnSpc>
                <a:spcPts val="4199"/>
              </a:lnSpc>
              <a:spcBef>
                <a:spcPct val="0"/>
              </a:spcBef>
              <a:buFont typeface="Arial"/>
              <a:buChar char="•"/>
            </a:pPr>
            <a:r>
              <a:rPr lang="he-IL" sz="2999" dirty="0">
                <a:solidFill>
                  <a:srgbClr val="000000"/>
                </a:solidFill>
                <a:latin typeface="Assistant"/>
                <a:ea typeface="Assistant"/>
                <a:cs typeface="Assistant"/>
                <a:sym typeface="Assistant"/>
                <a:rtl/>
              </a:rPr>
              <a:t>אלו התאמות נעשו </a:t>
            </a:r>
            <a:r>
              <a:rPr lang="he-IL" sz="2999" dirty="0" err="1">
                <a:solidFill>
                  <a:srgbClr val="000000"/>
                </a:solidFill>
                <a:latin typeface="Assistant"/>
                <a:ea typeface="Assistant"/>
                <a:cs typeface="Assistant"/>
                <a:sym typeface="Assistant"/>
                <a:rtl/>
              </a:rPr>
              <a:t>בתכנית</a:t>
            </a:r>
            <a:r>
              <a:rPr lang="he-IL" sz="2999" dirty="0">
                <a:solidFill>
                  <a:srgbClr val="000000"/>
                </a:solidFill>
                <a:latin typeface="Assistant"/>
                <a:ea typeface="Assistant"/>
                <a:cs typeface="Assistant"/>
                <a:sym typeface="Assistant"/>
                <a:rtl/>
              </a:rPr>
              <a:t> התכנון בהתאם לעקרונות החברתיות שהועלו מהסקר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8591550" y="1028700"/>
            <a:ext cx="8667750" cy="857250"/>
            <a:chOff x="0" y="0"/>
            <a:chExt cx="2282864" cy="225778"/>
          </a:xfrm>
        </p:grpSpPr>
        <p:sp>
          <p:nvSpPr>
            <p:cNvPr id="6" name="Freeform 6"/>
            <p:cNvSpPr/>
            <p:nvPr/>
          </p:nvSpPr>
          <p:spPr>
            <a:xfrm>
              <a:off x="0" y="0"/>
              <a:ext cx="2282864" cy="225778"/>
            </a:xfrm>
            <a:custGeom>
              <a:avLst/>
              <a:gdLst/>
              <a:ahLst/>
              <a:cxnLst/>
              <a:rect l="l" t="t" r="r" b="b"/>
              <a:pathLst>
                <a:path w="2282864" h="225778">
                  <a:moveTo>
                    <a:pt x="0" y="0"/>
                  </a:moveTo>
                  <a:lnTo>
                    <a:pt x="2282864" y="0"/>
                  </a:lnTo>
                  <a:lnTo>
                    <a:pt x="2282864"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2282864"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4755044" y="1023937"/>
            <a:ext cx="2320156"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פרק כלכלי</a:t>
            </a:r>
          </a:p>
        </p:txBody>
      </p:sp>
      <p:sp>
        <p:nvSpPr>
          <p:cNvPr id="9" name="TextBox 9"/>
          <p:cNvSpPr txBox="1"/>
          <p:nvPr/>
        </p:nvSpPr>
        <p:spPr>
          <a:xfrm>
            <a:off x="1028700" y="2625725"/>
            <a:ext cx="16230600" cy="504825"/>
          </a:xfrm>
          <a:prstGeom prst="rect">
            <a:avLst/>
          </a:prstGeom>
        </p:spPr>
        <p:txBody>
          <a:bodyPr lIns="0" tIns="0" rIns="0" bIns="0" rtlCol="0" anchor="t">
            <a:spAutoFit/>
          </a:bodyPr>
          <a:lstStyle/>
          <a:p>
            <a:pPr algn="r" rtl="1">
              <a:lnSpc>
                <a:spcPts val="4199"/>
              </a:lnSpc>
              <a:spcBef>
                <a:spcPct val="0"/>
              </a:spcBef>
            </a:pPr>
            <a:r>
              <a:rPr lang="he-IL" sz="2999">
                <a:solidFill>
                  <a:srgbClr val="000000"/>
                </a:solidFill>
                <a:latin typeface="Assistant"/>
                <a:ea typeface="Assistant"/>
                <a:cs typeface="Assistant"/>
                <a:sym typeface="Assistant"/>
                <a:rtl/>
              </a:rPr>
              <a:t>טקסט</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925050" y="1028700"/>
            <a:ext cx="7334250" cy="857250"/>
            <a:chOff x="0" y="0"/>
            <a:chExt cx="1931654" cy="225778"/>
          </a:xfrm>
        </p:grpSpPr>
        <p:sp>
          <p:nvSpPr>
            <p:cNvPr id="6" name="Freeform 6"/>
            <p:cNvSpPr/>
            <p:nvPr/>
          </p:nvSpPr>
          <p:spPr>
            <a:xfrm>
              <a:off x="0" y="0"/>
              <a:ext cx="1931654" cy="225778"/>
            </a:xfrm>
            <a:custGeom>
              <a:avLst/>
              <a:gdLst/>
              <a:ahLst/>
              <a:cxnLst/>
              <a:rect l="l" t="t" r="r" b="b"/>
              <a:pathLst>
                <a:path w="1931654" h="225778">
                  <a:moveTo>
                    <a:pt x="0" y="0"/>
                  </a:moveTo>
                  <a:lnTo>
                    <a:pt x="1931654" y="0"/>
                  </a:lnTo>
                  <a:lnTo>
                    <a:pt x="1931654"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1931654" cy="31150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2334354" y="1023937"/>
            <a:ext cx="4740846"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בחינה על פי תקן </a:t>
            </a:r>
            <a:r>
              <a:rPr lang="en-US" sz="4499" b="1">
                <a:solidFill>
                  <a:srgbClr val="517AA1"/>
                </a:solidFill>
                <a:latin typeface="Assistant Bold"/>
                <a:ea typeface="Assistant Bold"/>
                <a:cs typeface="Assistant Bold"/>
                <a:sym typeface="Assistant Bold"/>
              </a:rPr>
              <a:t>21.1</a:t>
            </a:r>
          </a:p>
        </p:txBody>
      </p:sp>
      <p:sp>
        <p:nvSpPr>
          <p:cNvPr id="9" name="TextBox 9"/>
          <p:cNvSpPr txBox="1"/>
          <p:nvPr/>
        </p:nvSpPr>
        <p:spPr>
          <a:xfrm>
            <a:off x="1028700" y="2616200"/>
            <a:ext cx="16230600" cy="3764281"/>
          </a:xfrm>
          <a:prstGeom prst="rect">
            <a:avLst/>
          </a:prstGeom>
        </p:spPr>
        <p:txBody>
          <a:bodyPr lIns="0" tIns="0" rIns="0" bIns="0" rtlCol="0" anchor="t">
            <a:spAutoFit/>
          </a:bodyPr>
          <a:lstStyle/>
          <a:p>
            <a:pPr algn="r" rtl="1">
              <a:lnSpc>
                <a:spcPts val="5039"/>
              </a:lnSpc>
            </a:pPr>
            <a:r>
              <a:rPr lang="he-IL" sz="3599" u="sng">
                <a:solidFill>
                  <a:srgbClr val="000000"/>
                </a:solidFill>
                <a:latin typeface="Assistant"/>
                <a:ea typeface="Assistant"/>
                <a:cs typeface="Assistant"/>
                <a:sym typeface="Assistant"/>
                <a:rtl/>
              </a:rPr>
              <a:t>הנחות יסוד לתקן </a:t>
            </a:r>
            <a:r>
              <a:rPr lang="en-US" sz="3599" u="sng">
                <a:solidFill>
                  <a:srgbClr val="000000"/>
                </a:solidFill>
                <a:latin typeface="Assistant"/>
                <a:ea typeface="Assistant"/>
                <a:cs typeface="Assistant"/>
                <a:sym typeface="Assistant"/>
              </a:rPr>
              <a:t>21</a:t>
            </a:r>
            <a:r>
              <a:rPr lang="ar-EG" sz="3599" u="sng">
                <a:solidFill>
                  <a:srgbClr val="000000"/>
                </a:solidFill>
                <a:latin typeface="Assistant"/>
                <a:ea typeface="Assistant"/>
                <a:cs typeface="Assistant"/>
                <a:sym typeface="Assistant"/>
                <a:rtl/>
              </a:rPr>
              <a:t>:</a:t>
            </a:r>
          </a:p>
          <a:p>
            <a:pPr algn="r" rtl="1">
              <a:lnSpc>
                <a:spcPts val="4199"/>
              </a:lnSpc>
            </a:pPr>
            <a:r>
              <a:rPr lang="he-IL" sz="2999">
                <a:solidFill>
                  <a:srgbClr val="000000"/>
                </a:solidFill>
                <a:latin typeface="Assistant"/>
                <a:ea typeface="Assistant"/>
                <a:cs typeface="Assistant"/>
                <a:sym typeface="Assistant"/>
                <a:rtl/>
              </a:rPr>
              <a:t>גודל דירה ממוצעת מצב קיים</a:t>
            </a:r>
          </a:p>
          <a:p>
            <a:pPr algn="r" rtl="1">
              <a:lnSpc>
                <a:spcPts val="4199"/>
              </a:lnSpc>
            </a:pPr>
            <a:r>
              <a:rPr lang="he-IL" sz="2999">
                <a:solidFill>
                  <a:srgbClr val="000000"/>
                </a:solidFill>
                <a:latin typeface="Assistant"/>
                <a:ea typeface="Assistant"/>
                <a:cs typeface="Assistant"/>
                <a:sym typeface="Assistant"/>
                <a:rtl/>
              </a:rPr>
              <a:t>תמורה לדייר</a:t>
            </a:r>
          </a:p>
          <a:p>
            <a:pPr algn="r" rtl="1">
              <a:lnSpc>
                <a:spcPts val="4199"/>
              </a:lnSpc>
            </a:pPr>
            <a:r>
              <a:rPr lang="he-IL" sz="2999">
                <a:solidFill>
                  <a:srgbClr val="000000"/>
                </a:solidFill>
                <a:latin typeface="Assistant"/>
                <a:ea typeface="Assistant"/>
                <a:cs typeface="Assistant"/>
                <a:sym typeface="Assistant"/>
                <a:rtl/>
              </a:rPr>
              <a:t>שנות אחזקה</a:t>
            </a:r>
          </a:p>
          <a:p>
            <a:pPr algn="r" rtl="1">
              <a:lnSpc>
                <a:spcPts val="4199"/>
              </a:lnSpc>
            </a:pPr>
            <a:r>
              <a:rPr lang="he-IL" sz="2999">
                <a:solidFill>
                  <a:srgbClr val="000000"/>
                </a:solidFill>
                <a:latin typeface="Assistant"/>
                <a:ea typeface="Assistant"/>
                <a:cs typeface="Assistant"/>
                <a:sym typeface="Assistant"/>
                <a:rtl/>
              </a:rPr>
              <a:t>רווחיות יזם</a:t>
            </a:r>
          </a:p>
          <a:p>
            <a:pPr algn="r" rtl="1">
              <a:lnSpc>
                <a:spcPts val="4199"/>
              </a:lnSpc>
            </a:pPr>
            <a:r>
              <a:rPr lang="he-IL" sz="2999">
                <a:solidFill>
                  <a:srgbClr val="000000"/>
                </a:solidFill>
                <a:latin typeface="Assistant"/>
                <a:ea typeface="Assistant"/>
                <a:cs typeface="Assistant"/>
                <a:sym typeface="Assistant"/>
                <a:rtl/>
              </a:rPr>
              <a:t>שווי מ"ר חדש</a:t>
            </a:r>
          </a:p>
          <a:p>
            <a:pPr algn="r" rtl="1">
              <a:lnSpc>
                <a:spcPts val="4199"/>
              </a:lnSpc>
              <a:spcBef>
                <a:spcPct val="0"/>
              </a:spcBef>
            </a:pPr>
            <a:r>
              <a:rPr lang="he-IL" sz="2999">
                <a:solidFill>
                  <a:srgbClr val="000000"/>
                </a:solidFill>
                <a:latin typeface="Assistant"/>
                <a:ea typeface="Assistant"/>
                <a:cs typeface="Assistant"/>
                <a:sym typeface="Assistant"/>
                <a:rtl/>
              </a:rPr>
              <a:t>היטל השבחה: מגורים </a:t>
            </a:r>
            <a:r>
              <a:rPr lang="en-US" sz="2999">
                <a:solidFill>
                  <a:srgbClr val="000000"/>
                </a:solidFill>
                <a:latin typeface="Assistant"/>
                <a:ea typeface="Assistant"/>
                <a:cs typeface="Assistant"/>
                <a:sym typeface="Assistant"/>
              </a:rPr>
              <a:t>25%</a:t>
            </a:r>
            <a:r>
              <a:rPr lang="he-IL" sz="2999">
                <a:solidFill>
                  <a:srgbClr val="000000"/>
                </a:solidFill>
                <a:latin typeface="Assistant"/>
                <a:ea typeface="Assistant"/>
                <a:cs typeface="Assistant"/>
                <a:sym typeface="Assistant"/>
                <a:rtl/>
              </a:rPr>
              <a:t> מסחר </a:t>
            </a:r>
            <a:r>
              <a:rPr lang="en-US" sz="2999">
                <a:solidFill>
                  <a:srgbClr val="000000"/>
                </a:solidFill>
                <a:latin typeface="Assistant"/>
                <a:ea typeface="Assistant"/>
                <a:cs typeface="Assistant"/>
                <a:sym typeface="Assistant"/>
              </a:rPr>
              <a:t>50%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7639050" y="1028700"/>
            <a:ext cx="9620250" cy="857250"/>
            <a:chOff x="0" y="0"/>
            <a:chExt cx="2533728" cy="225778"/>
          </a:xfrm>
        </p:grpSpPr>
        <p:sp>
          <p:nvSpPr>
            <p:cNvPr id="6" name="Freeform 6"/>
            <p:cNvSpPr/>
            <p:nvPr/>
          </p:nvSpPr>
          <p:spPr>
            <a:xfrm>
              <a:off x="0" y="0"/>
              <a:ext cx="2533728" cy="225778"/>
            </a:xfrm>
            <a:custGeom>
              <a:avLst/>
              <a:gdLst/>
              <a:ahLst/>
              <a:cxnLst/>
              <a:rect l="l" t="t" r="r" b="b"/>
              <a:pathLst>
                <a:path w="2533728" h="225778">
                  <a:moveTo>
                    <a:pt x="0" y="0"/>
                  </a:moveTo>
                  <a:lnTo>
                    <a:pt x="2533728" y="0"/>
                  </a:lnTo>
                  <a:lnTo>
                    <a:pt x="2533728" y="225778"/>
                  </a:lnTo>
                  <a:lnTo>
                    <a:pt x="0" y="225778"/>
                  </a:lnTo>
                  <a:close/>
                </a:path>
              </a:pathLst>
            </a:custGeom>
            <a:solidFill>
              <a:srgbClr val="D6EDF9"/>
            </a:solidFill>
          </p:spPr>
          <p:txBody>
            <a:bodyPr/>
            <a:lstStyle/>
            <a:p>
              <a:endParaRPr lang="he-IL"/>
            </a:p>
          </p:txBody>
        </p:sp>
        <p:sp>
          <p:nvSpPr>
            <p:cNvPr id="7" name="TextBox 7"/>
            <p:cNvSpPr txBox="1"/>
            <p:nvPr/>
          </p:nvSpPr>
          <p:spPr>
            <a:xfrm>
              <a:off x="0" y="-85725"/>
              <a:ext cx="2533728" cy="311503"/>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885297" y="2682875"/>
            <a:ext cx="7447863" cy="6575425"/>
          </a:xfrm>
          <a:custGeom>
            <a:avLst/>
            <a:gdLst/>
            <a:ahLst/>
            <a:cxnLst/>
            <a:rect l="l" t="t" r="r" b="b"/>
            <a:pathLst>
              <a:path w="7447863" h="6575425">
                <a:moveTo>
                  <a:pt x="0" y="0"/>
                </a:moveTo>
                <a:lnTo>
                  <a:pt x="7447864" y="0"/>
                </a:lnTo>
                <a:lnTo>
                  <a:pt x="7447864" y="6575425"/>
                </a:lnTo>
                <a:lnTo>
                  <a:pt x="0" y="6575425"/>
                </a:lnTo>
                <a:lnTo>
                  <a:pt x="0" y="0"/>
                </a:lnTo>
                <a:close/>
              </a:path>
            </a:pathLst>
          </a:custGeom>
          <a:blipFill>
            <a:blip r:embed="rId2"/>
            <a:stretch>
              <a:fillRect/>
            </a:stretch>
          </a:blipFill>
        </p:spPr>
        <p:txBody>
          <a:bodyPr/>
          <a:lstStyle/>
          <a:p>
            <a:endParaRPr lang="he-IL"/>
          </a:p>
        </p:txBody>
      </p:sp>
      <p:sp>
        <p:nvSpPr>
          <p:cNvPr id="9" name="TextBox 9"/>
          <p:cNvSpPr txBox="1"/>
          <p:nvPr/>
        </p:nvSpPr>
        <p:spPr>
          <a:xfrm>
            <a:off x="8866808" y="1023937"/>
            <a:ext cx="8208392" cy="762001"/>
          </a:xfrm>
          <a:prstGeom prst="rect">
            <a:avLst/>
          </a:prstGeom>
        </p:spPr>
        <p:txBody>
          <a:bodyPr lIns="0" tIns="0" rIns="0" bIns="0" rtlCol="0" anchor="t">
            <a:spAutoFit/>
          </a:bodyPr>
          <a:lstStyle/>
          <a:p>
            <a:pPr algn="r" rtl="1">
              <a:lnSpc>
                <a:spcPts val="6299"/>
              </a:lnSpc>
              <a:spcBef>
                <a:spcPct val="0"/>
              </a:spcBef>
            </a:pPr>
            <a:r>
              <a:rPr lang="he-IL" sz="4499" b="1">
                <a:solidFill>
                  <a:srgbClr val="517AA1"/>
                </a:solidFill>
                <a:latin typeface="Assistant Bold"/>
                <a:ea typeface="Assistant Bold"/>
                <a:cs typeface="Assistant Bold"/>
                <a:sym typeface="Assistant Bold"/>
                <a:rtl/>
              </a:rPr>
              <a:t>בחינה כלכלית ראשונית על פי מחשבון</a:t>
            </a:r>
          </a:p>
        </p:txBody>
      </p:sp>
      <p:sp>
        <p:nvSpPr>
          <p:cNvPr id="10" name="TextBox 10"/>
          <p:cNvSpPr txBox="1"/>
          <p:nvPr/>
        </p:nvSpPr>
        <p:spPr>
          <a:xfrm>
            <a:off x="1028700" y="2625725"/>
            <a:ext cx="16230600" cy="1028700"/>
          </a:xfrm>
          <a:prstGeom prst="rect">
            <a:avLst/>
          </a:prstGeom>
        </p:spPr>
        <p:txBody>
          <a:bodyPr lIns="0" tIns="0" rIns="0" bIns="0" rtlCol="0" anchor="t">
            <a:spAutoFit/>
          </a:bodyPr>
          <a:lstStyle/>
          <a:p>
            <a:pPr algn="r" rtl="1">
              <a:lnSpc>
                <a:spcPts val="4199"/>
              </a:lnSpc>
            </a:pPr>
            <a:r>
              <a:rPr lang="he-IL" sz="2999">
                <a:solidFill>
                  <a:srgbClr val="000000"/>
                </a:solidFill>
                <a:latin typeface="Assistant"/>
                <a:ea typeface="Assistant"/>
                <a:cs typeface="Assistant"/>
                <a:sym typeface="Assistant"/>
                <a:rtl/>
              </a:rPr>
              <a:t>תצלום מודל דינמי</a:t>
            </a:r>
          </a:p>
          <a:p>
            <a:pPr algn="r" rtl="1">
              <a:lnSpc>
                <a:spcPts val="4199"/>
              </a:lnSpc>
              <a:spcBef>
                <a:spcPct val="0"/>
              </a:spcBef>
            </a:pPr>
            <a:r>
              <a:rPr lang="ar-EG" sz="2999">
                <a:solidFill>
                  <a:srgbClr val="000000"/>
                </a:solidFill>
                <a:latin typeface="Assistant"/>
                <a:ea typeface="Assistant"/>
                <a:cs typeface="Assistant"/>
                <a:sym typeface="Assistant"/>
                <a:rtl/>
              </a:rPr>
              <a:t> </a:t>
            </a:r>
            <a:r>
              <a:rPr lang="he-IL" sz="2999">
                <a:solidFill>
                  <a:srgbClr val="000000"/>
                </a:solidFill>
                <a:latin typeface="Assistant"/>
                <a:ea typeface="Assistant"/>
                <a:cs typeface="Assistant"/>
                <a:sym typeface="Assistant"/>
                <a:rtl/>
              </a:rPr>
              <a:t>לחישוב כדאיות</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6e1ec05-59d0-4b44-9c14-b499faea6506">
      <Terms xmlns="http://schemas.microsoft.com/office/infopath/2007/PartnerControls"/>
    </lcf76f155ced4ddcb4097134ff3c332f>
    <TaxCatchAll xmlns="e05c4937-11f1-49aa-b82f-daaf3b7c193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מסמך" ma:contentTypeID="0x010100870BABE1B490AC498A3DB526988B50D4" ma:contentTypeVersion="12" ma:contentTypeDescription="צור מסמך חדש." ma:contentTypeScope="" ma:versionID="f622d7379d32d06f9090a0be6154bd79">
  <xsd:schema xmlns:xsd="http://www.w3.org/2001/XMLSchema" xmlns:xs="http://www.w3.org/2001/XMLSchema" xmlns:p="http://schemas.microsoft.com/office/2006/metadata/properties" xmlns:ns2="f6e1ec05-59d0-4b44-9c14-b499faea6506" xmlns:ns3="e05c4937-11f1-49aa-b82f-daaf3b7c1930" targetNamespace="http://schemas.microsoft.com/office/2006/metadata/properties" ma:root="true" ma:fieldsID="2955b3c5c5e822c1e94cbf304211bcea" ns2:_="" ns3:_="">
    <xsd:import namespace="f6e1ec05-59d0-4b44-9c14-b499faea6506"/>
    <xsd:import namespace="e05c4937-11f1-49aa-b82f-daaf3b7c19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e1ec05-59d0-4b44-9c14-b499faea65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תגיות תמונה" ma:readOnly="false" ma:fieldId="{5cf76f15-5ced-4ddc-b409-7134ff3c332f}" ma:taxonomyMulti="true" ma:sspId="cd04fe55-c1ce-4cf3-a4f7-b9d7fe80040b"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5c4937-11f1-49aa-b82f-daaf3b7c193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2367855-5166-481c-9858-07927b2478c7}" ma:internalName="TaxCatchAll" ma:showField="CatchAllData" ma:web="e05c4937-11f1-49aa-b82f-daaf3b7c19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סוג תוכן"/>
        <xsd:element ref="dc:title" minOccurs="0" maxOccurs="1" ma:index="4"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C3D9E5-975D-4C73-ABEE-13A82F3F1642}">
  <ds:schemaRefs>
    <ds:schemaRef ds:uri="http://schemas.microsoft.com/office/2006/metadata/properties"/>
    <ds:schemaRef ds:uri="http://schemas.microsoft.com/office/infopath/2007/PartnerControls"/>
    <ds:schemaRef ds:uri="f6e1ec05-59d0-4b44-9c14-b499faea6506"/>
    <ds:schemaRef ds:uri="e05c4937-11f1-49aa-b82f-daaf3b7c1930"/>
  </ds:schemaRefs>
</ds:datastoreItem>
</file>

<file path=customXml/itemProps2.xml><?xml version="1.0" encoding="utf-8"?>
<ds:datastoreItem xmlns:ds="http://schemas.openxmlformats.org/officeDocument/2006/customXml" ds:itemID="{050C8D77-F000-493F-9459-3668B13F2318}">
  <ds:schemaRefs>
    <ds:schemaRef ds:uri="http://schemas.microsoft.com/sharepoint/v3/contenttype/forms"/>
  </ds:schemaRefs>
</ds:datastoreItem>
</file>

<file path=customXml/itemProps3.xml><?xml version="1.0" encoding="utf-8"?>
<ds:datastoreItem xmlns:ds="http://schemas.openxmlformats.org/officeDocument/2006/customXml" ds:itemID="{B0EDF345-2C4E-43EA-8359-E6636252E7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e1ec05-59d0-4b44-9c14-b499faea6506"/>
    <ds:schemaRef ds:uri="e05c4937-11f1-49aa-b82f-daaf3b7c19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445</TotalTime>
  <Words>1212</Words>
  <Application>Microsoft Office PowerPoint</Application>
  <PresentationFormat>מותאם אישית</PresentationFormat>
  <Paragraphs>128</Paragraphs>
  <Slides>31</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2</vt:i4>
      </vt:variant>
      <vt:variant>
        <vt:lpstr>כותרות שקופיות</vt:lpstr>
      </vt:variant>
      <vt:variant>
        <vt:i4>31</vt:i4>
      </vt:variant>
    </vt:vector>
  </HeadingPairs>
  <TitlesOfParts>
    <vt:vector size="37" baseType="lpstr">
      <vt:lpstr>Assistant Bold</vt:lpstr>
      <vt:lpstr>Calibri</vt:lpstr>
      <vt:lpstr>Arial</vt:lpstr>
      <vt:lpstr>Assistant</vt:lpstr>
      <vt:lpstr>Office Theme</vt:lpstr>
      <vt:lpstr>1_Office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קריית מלאכי</dc:title>
  <dc:creator>שירן אדיסו</dc:creator>
  <cp:lastModifiedBy>שירן אדיסו</cp:lastModifiedBy>
  <cp:revision>17</cp:revision>
  <dcterms:created xsi:type="dcterms:W3CDTF">2006-08-16T00:00:00Z</dcterms:created>
  <dcterms:modified xsi:type="dcterms:W3CDTF">2026-01-06T14:19:39Z</dcterms:modified>
  <dc:identifier>DAG8FbPQgow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0x010100870BABE1B490AC498A3DB526988B50D4</vt:lpwstr>
  </property>
</Properties>
</file>